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9" r:id="rId5"/>
  </p:sldMasterIdLst>
  <p:notesMasterIdLst>
    <p:notesMasterId r:id="rId17"/>
  </p:notesMasterIdLst>
  <p:sldIdLst>
    <p:sldId id="256" r:id="rId6"/>
    <p:sldId id="4295" r:id="rId7"/>
    <p:sldId id="4307" r:id="rId8"/>
    <p:sldId id="4309" r:id="rId9"/>
    <p:sldId id="4317" r:id="rId10"/>
    <p:sldId id="4310" r:id="rId11"/>
    <p:sldId id="4318" r:id="rId12"/>
    <p:sldId id="4320" r:id="rId13"/>
    <p:sldId id="4312" r:id="rId14"/>
    <p:sldId id="4313" r:id="rId15"/>
    <p:sldId id="4305" r:id="rId16"/>
  </p:sldIdLst>
  <p:sldSz cx="24377650" cy="13716000"/>
  <p:notesSz cx="7010400" cy="92964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EB6"/>
    <a:srgbClr val="886B38"/>
    <a:srgbClr val="4BACC6"/>
    <a:srgbClr val="66FF99"/>
    <a:srgbClr val="000000"/>
    <a:srgbClr val="239025"/>
    <a:srgbClr val="335FFE"/>
    <a:srgbClr val="D4F5F5"/>
    <a:srgbClr val="00D6BE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2" autoAdjust="0"/>
    <p:restoredTop sz="87294" autoAdjust="0"/>
  </p:normalViewPr>
  <p:slideViewPr>
    <p:cSldViewPr snapToGrid="0" snapToObjects="1">
      <p:cViewPr varScale="1">
        <p:scale>
          <a:sx n="48" d="100"/>
          <a:sy n="48" d="100"/>
        </p:scale>
        <p:origin x="486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 b="0" i="0">
                <a:latin typeface="DM Sans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 b="0" i="0">
                <a:latin typeface="DM Sans" pitchFamily="2" charset="77"/>
              </a:defRPr>
            </a:lvl1pPr>
          </a:lstStyle>
          <a:p>
            <a:fld id="{EFC10EE1-B198-C942-8235-326C972CBB30}" type="datetimeFigureOut">
              <a:rPr lang="en-US" smtClean="0"/>
              <a:pPr/>
              <a:t>7/14/2025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 b="0" i="0">
                <a:latin typeface="DM Sans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 b="0" i="0">
                <a:latin typeface="DM Sans" pitchFamily="2" charset="77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b="0" i="0" kern="1200">
        <a:solidFill>
          <a:schemeClr val="tx1"/>
        </a:solidFill>
        <a:latin typeface="DM Sans" pitchFamily="2" charset="77"/>
        <a:ea typeface="+mn-ea"/>
        <a:cs typeface="+mn-cs"/>
      </a:defRPr>
    </a:lvl1pPr>
    <a:lvl2pPr marL="914217" algn="l" defTabSz="914217" rtl="0" eaLnBrk="1" latinLnBrk="0" hangingPunct="1">
      <a:defRPr sz="2400" b="0" i="0" kern="1200">
        <a:solidFill>
          <a:schemeClr val="tx1"/>
        </a:solidFill>
        <a:latin typeface="DM Sans" pitchFamily="2" charset="77"/>
        <a:ea typeface="+mn-ea"/>
        <a:cs typeface="+mn-cs"/>
      </a:defRPr>
    </a:lvl2pPr>
    <a:lvl3pPr marL="1828434" algn="l" defTabSz="914217" rtl="0" eaLnBrk="1" latinLnBrk="0" hangingPunct="1">
      <a:defRPr sz="2400" b="0" i="0" kern="1200">
        <a:solidFill>
          <a:schemeClr val="tx1"/>
        </a:solidFill>
        <a:latin typeface="DM Sans" pitchFamily="2" charset="77"/>
        <a:ea typeface="+mn-ea"/>
        <a:cs typeface="+mn-cs"/>
      </a:defRPr>
    </a:lvl3pPr>
    <a:lvl4pPr marL="2742651" algn="l" defTabSz="914217" rtl="0" eaLnBrk="1" latinLnBrk="0" hangingPunct="1">
      <a:defRPr sz="2400" b="0" i="0" kern="1200">
        <a:solidFill>
          <a:schemeClr val="tx1"/>
        </a:solidFill>
        <a:latin typeface="DM Sans" pitchFamily="2" charset="77"/>
        <a:ea typeface="+mn-ea"/>
        <a:cs typeface="+mn-cs"/>
      </a:defRPr>
    </a:lvl4pPr>
    <a:lvl5pPr marL="3656868" algn="l" defTabSz="914217" rtl="0" eaLnBrk="1" latinLnBrk="0" hangingPunct="1">
      <a:defRPr sz="2400" b="0" i="0" kern="1200">
        <a:solidFill>
          <a:schemeClr val="tx1"/>
        </a:solidFill>
        <a:latin typeface="DM Sans" pitchFamily="2" charset="77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879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>
                <a:solidFill>
                  <a:prstClr val="black"/>
                </a:solidFill>
              </a:rPr>
              <a:t>Before upgrading, make sure SP 2013 servers are updated with latest patches / CUs &amp; same for SPSE servers</a:t>
            </a:r>
          </a:p>
          <a:p>
            <a:r>
              <a:rPr lang="en-US" altLang="en-US" sz="2400" dirty="0">
                <a:solidFill>
                  <a:prstClr val="black"/>
                </a:solidFill>
              </a:rPr>
              <a:t>Validate &amp; ensure custom solutions (WSPs), Content DBs, master pages, themes, Nintex forms &amp; workflows, InfoPath forms, SPD workflows, and web parts are compatible or have alternatives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297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EAD6C1-5F09-D946-1DFB-3BFB6CC4DA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F91F78-B186-6677-9CC3-0C65B3E778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1FDFC9-A59A-6432-948F-4DDEBFBCAE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835ED0-27D9-BAFA-CC9A-2C9EAA308F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059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A4E371-093D-8EDA-6F8A-24F5F598D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4DDE25-FD17-E8E8-B919-76791DDBE2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8166D2-C77B-715A-43E5-6E359132C1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9BC1E0-35B8-23C7-F809-5381BAEA0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320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2.png"/><Relationship Id="rId4" Type="http://schemas.openxmlformats.org/officeDocument/2006/relationships/image" Target="../media/image36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206" y="2244726"/>
            <a:ext cx="18283238" cy="4775200"/>
          </a:xfrm>
        </p:spPr>
        <p:txBody>
          <a:bodyPr anchor="b"/>
          <a:lstStyle>
            <a:lvl1pPr algn="ctr">
              <a:defRPr sz="11997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206" y="7204075"/>
            <a:ext cx="18283238" cy="3311526"/>
          </a:xfrm>
        </p:spPr>
        <p:txBody>
          <a:bodyPr/>
          <a:lstStyle>
            <a:lvl1pPr marL="0" indent="0" algn="ctr">
              <a:buNone/>
              <a:defRPr sz="4799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149" indent="0" algn="ctr">
              <a:buNone/>
              <a:defRPr sz="3999"/>
            </a:lvl2pPr>
            <a:lvl3pPr marL="1828297" indent="0" algn="ctr">
              <a:buNone/>
              <a:defRPr sz="3599"/>
            </a:lvl3pPr>
            <a:lvl4pPr marL="2742446" indent="0" algn="ctr">
              <a:buNone/>
              <a:defRPr sz="3199"/>
            </a:lvl4pPr>
            <a:lvl5pPr marL="3656594" indent="0" algn="ctr">
              <a:buNone/>
              <a:defRPr sz="3199"/>
            </a:lvl5pPr>
            <a:lvl6pPr marL="4570743" indent="0" algn="ctr">
              <a:buNone/>
              <a:defRPr sz="3199"/>
            </a:lvl6pPr>
            <a:lvl7pPr marL="5484890" indent="0" algn="ctr">
              <a:buNone/>
              <a:defRPr sz="3199"/>
            </a:lvl7pPr>
            <a:lvl8pPr marL="6399040" indent="0" algn="ctr">
              <a:buNone/>
              <a:defRPr sz="3199"/>
            </a:lvl8pPr>
            <a:lvl9pPr marL="7313189" indent="0" algn="ctr">
              <a:buNone/>
              <a:defRPr sz="3199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FBB1-02EA-4D40-94EC-746565E5EBA3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971E6-D396-4429-8C22-181AEFBE4E7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118475"/>
            <a:ext cx="24682371" cy="55975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549" y="518806"/>
            <a:ext cx="2075149" cy="345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125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745454B4-7227-1C4B-D86E-90A416AC63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616"/>
          <a:stretch/>
        </p:blipFill>
        <p:spPr>
          <a:xfrm rot="19663423">
            <a:off x="18801869" y="9708946"/>
            <a:ext cx="7036977" cy="4862448"/>
          </a:xfrm>
          <a:custGeom>
            <a:avLst/>
            <a:gdLst>
              <a:gd name="connsiteX0" fmla="*/ 3519405 w 3519405"/>
              <a:gd name="connsiteY0" fmla="*/ 0 h 2431224"/>
              <a:gd name="connsiteX1" fmla="*/ 3519405 w 3519405"/>
              <a:gd name="connsiteY1" fmla="*/ 356286 h 2431224"/>
              <a:gd name="connsiteX2" fmla="*/ 2208885 w 3519405"/>
              <a:gd name="connsiteY2" fmla="*/ 2431224 h 2431224"/>
              <a:gd name="connsiteX3" fmla="*/ 0 w 3519405"/>
              <a:gd name="connsiteY3" fmla="*/ 1036104 h 2431224"/>
              <a:gd name="connsiteX4" fmla="*/ 654398 w 3519405"/>
              <a:gd name="connsiteY4" fmla="*/ 0 h 2431224"/>
              <a:gd name="connsiteX5" fmla="*/ 3519405 w 3519405"/>
              <a:gd name="connsiteY5" fmla="*/ 0 h 2431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405" h="2431224">
                <a:moveTo>
                  <a:pt x="3519405" y="0"/>
                </a:moveTo>
                <a:lnTo>
                  <a:pt x="3519405" y="356286"/>
                </a:lnTo>
                <a:lnTo>
                  <a:pt x="2208885" y="2431224"/>
                </a:lnTo>
                <a:lnTo>
                  <a:pt x="0" y="1036104"/>
                </a:lnTo>
                <a:lnTo>
                  <a:pt x="654398" y="0"/>
                </a:lnTo>
                <a:lnTo>
                  <a:pt x="3519405" y="0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0379"/>
            <a:ext cx="22701687" cy="1980486"/>
          </a:xfrm>
        </p:spPr>
        <p:txBody>
          <a:bodyPr>
            <a:normAutofit/>
          </a:bodyPr>
          <a:lstStyle>
            <a:lvl1pPr algn="ctr">
              <a:defRPr sz="7198" b="1" u="none">
                <a:solidFill>
                  <a:srgbClr val="2E9EB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5964" y="3031069"/>
            <a:ext cx="21025723" cy="9322862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223" indent="-457074">
              <a:lnSpc>
                <a:spcPct val="100000"/>
              </a:lnSpc>
              <a:buFont typeface="Courier New" panose="02070309020205020404" pitchFamily="49" charset="0"/>
              <a:buChar char="o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285371" indent="-457074">
              <a:lnSpc>
                <a:spcPct val="100000"/>
              </a:lnSpc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FBB1-02EA-4D40-94EC-746565E5EBA3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971E6-D396-4429-8C22-181AEFBE4E7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01689" y="460378"/>
            <a:ext cx="1190616" cy="198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161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85"/>
          <a:stretch/>
        </p:blipFill>
        <p:spPr>
          <a:xfrm flipH="1">
            <a:off x="15210640" y="0"/>
            <a:ext cx="9167012" cy="13716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45454B4-7227-1C4B-D86E-90A416AC63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616"/>
          <a:stretch/>
        </p:blipFill>
        <p:spPr>
          <a:xfrm rot="19663423">
            <a:off x="18801869" y="9708946"/>
            <a:ext cx="7036977" cy="4862448"/>
          </a:xfrm>
          <a:custGeom>
            <a:avLst/>
            <a:gdLst>
              <a:gd name="connsiteX0" fmla="*/ 3519405 w 3519405"/>
              <a:gd name="connsiteY0" fmla="*/ 0 h 2431224"/>
              <a:gd name="connsiteX1" fmla="*/ 3519405 w 3519405"/>
              <a:gd name="connsiteY1" fmla="*/ 356286 h 2431224"/>
              <a:gd name="connsiteX2" fmla="*/ 2208885 w 3519405"/>
              <a:gd name="connsiteY2" fmla="*/ 2431224 h 2431224"/>
              <a:gd name="connsiteX3" fmla="*/ 0 w 3519405"/>
              <a:gd name="connsiteY3" fmla="*/ 1036104 h 2431224"/>
              <a:gd name="connsiteX4" fmla="*/ 654398 w 3519405"/>
              <a:gd name="connsiteY4" fmla="*/ 0 h 2431224"/>
              <a:gd name="connsiteX5" fmla="*/ 3519405 w 3519405"/>
              <a:gd name="connsiteY5" fmla="*/ 0 h 2431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405" h="2431224">
                <a:moveTo>
                  <a:pt x="3519405" y="0"/>
                </a:moveTo>
                <a:lnTo>
                  <a:pt x="3519405" y="356286"/>
                </a:lnTo>
                <a:lnTo>
                  <a:pt x="2208885" y="2431224"/>
                </a:lnTo>
                <a:lnTo>
                  <a:pt x="0" y="1036104"/>
                </a:lnTo>
                <a:lnTo>
                  <a:pt x="654398" y="0"/>
                </a:lnTo>
                <a:lnTo>
                  <a:pt x="3519405" y="0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90" y="460379"/>
            <a:ext cx="13890182" cy="1980486"/>
          </a:xfrm>
        </p:spPr>
        <p:txBody>
          <a:bodyPr>
            <a:normAutofit/>
          </a:bodyPr>
          <a:lstStyle>
            <a:lvl1pPr algn="ctr">
              <a:defRPr sz="7198" b="1" u="none">
                <a:solidFill>
                  <a:srgbClr val="2E9EB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590" y="3031069"/>
            <a:ext cx="13890182" cy="9322862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223" indent="-457074">
              <a:lnSpc>
                <a:spcPct val="100000"/>
              </a:lnSpc>
              <a:buFont typeface="Courier New" panose="02070309020205020404" pitchFamily="49" charset="0"/>
              <a:buChar char="o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285371" indent="-457074">
              <a:lnSpc>
                <a:spcPct val="100000"/>
              </a:lnSpc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FBB1-02EA-4D40-94EC-746565E5EBA3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971E6-D396-4429-8C22-181AEFBE4E7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01689" y="460378"/>
            <a:ext cx="1190616" cy="198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716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Pictur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5236031" y="-14336"/>
            <a:ext cx="9141619" cy="1373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45454B4-7227-1C4B-D86E-90A416AC63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616"/>
          <a:stretch/>
        </p:blipFill>
        <p:spPr>
          <a:xfrm rot="19663423">
            <a:off x="18801869" y="9708946"/>
            <a:ext cx="7036977" cy="4862448"/>
          </a:xfrm>
          <a:custGeom>
            <a:avLst/>
            <a:gdLst>
              <a:gd name="connsiteX0" fmla="*/ 3519405 w 3519405"/>
              <a:gd name="connsiteY0" fmla="*/ 0 h 2431224"/>
              <a:gd name="connsiteX1" fmla="*/ 3519405 w 3519405"/>
              <a:gd name="connsiteY1" fmla="*/ 356286 h 2431224"/>
              <a:gd name="connsiteX2" fmla="*/ 2208885 w 3519405"/>
              <a:gd name="connsiteY2" fmla="*/ 2431224 h 2431224"/>
              <a:gd name="connsiteX3" fmla="*/ 0 w 3519405"/>
              <a:gd name="connsiteY3" fmla="*/ 1036104 h 2431224"/>
              <a:gd name="connsiteX4" fmla="*/ 654398 w 3519405"/>
              <a:gd name="connsiteY4" fmla="*/ 0 h 2431224"/>
              <a:gd name="connsiteX5" fmla="*/ 3519405 w 3519405"/>
              <a:gd name="connsiteY5" fmla="*/ 0 h 2431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405" h="2431224">
                <a:moveTo>
                  <a:pt x="3519405" y="0"/>
                </a:moveTo>
                <a:lnTo>
                  <a:pt x="3519405" y="356286"/>
                </a:lnTo>
                <a:lnTo>
                  <a:pt x="2208885" y="2431224"/>
                </a:lnTo>
                <a:lnTo>
                  <a:pt x="0" y="1036104"/>
                </a:lnTo>
                <a:lnTo>
                  <a:pt x="654398" y="0"/>
                </a:lnTo>
                <a:lnTo>
                  <a:pt x="3519405" y="0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343" y="460379"/>
            <a:ext cx="13760342" cy="1980486"/>
          </a:xfrm>
        </p:spPr>
        <p:txBody>
          <a:bodyPr>
            <a:normAutofit/>
          </a:bodyPr>
          <a:lstStyle>
            <a:lvl1pPr algn="ctr">
              <a:defRPr sz="7198" b="1" u="none">
                <a:solidFill>
                  <a:srgbClr val="2E9EB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343" y="3031069"/>
            <a:ext cx="13760342" cy="9322862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223" indent="-457074">
              <a:lnSpc>
                <a:spcPct val="100000"/>
              </a:lnSpc>
              <a:buFont typeface="Courier New" panose="02070309020205020404" pitchFamily="49" charset="0"/>
              <a:buChar char="o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285371" indent="-457074">
              <a:lnSpc>
                <a:spcPct val="100000"/>
              </a:lnSpc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FBB1-02EA-4D40-94EC-746565E5EBA3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971E6-D396-4429-8C22-181AEFBE4E7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13412" y="455619"/>
            <a:ext cx="1188410" cy="198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529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-39686"/>
            <a:ext cx="10436681" cy="1375568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45454B4-7227-1C4B-D86E-90A416AC63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616"/>
          <a:stretch/>
        </p:blipFill>
        <p:spPr>
          <a:xfrm rot="1936577" flipH="1">
            <a:off x="-1500144" y="9708946"/>
            <a:ext cx="7036977" cy="4862448"/>
          </a:xfrm>
          <a:custGeom>
            <a:avLst/>
            <a:gdLst>
              <a:gd name="connsiteX0" fmla="*/ 3519405 w 3519405"/>
              <a:gd name="connsiteY0" fmla="*/ 0 h 2431224"/>
              <a:gd name="connsiteX1" fmla="*/ 3519405 w 3519405"/>
              <a:gd name="connsiteY1" fmla="*/ 356286 h 2431224"/>
              <a:gd name="connsiteX2" fmla="*/ 2208885 w 3519405"/>
              <a:gd name="connsiteY2" fmla="*/ 2431224 h 2431224"/>
              <a:gd name="connsiteX3" fmla="*/ 0 w 3519405"/>
              <a:gd name="connsiteY3" fmla="*/ 1036104 h 2431224"/>
              <a:gd name="connsiteX4" fmla="*/ 654398 w 3519405"/>
              <a:gd name="connsiteY4" fmla="*/ 0 h 2431224"/>
              <a:gd name="connsiteX5" fmla="*/ 3519405 w 3519405"/>
              <a:gd name="connsiteY5" fmla="*/ 0 h 2431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405" h="2431224">
                <a:moveTo>
                  <a:pt x="3519405" y="0"/>
                </a:moveTo>
                <a:lnTo>
                  <a:pt x="3519405" y="356286"/>
                </a:lnTo>
                <a:lnTo>
                  <a:pt x="2208885" y="2431224"/>
                </a:lnTo>
                <a:lnTo>
                  <a:pt x="0" y="1036104"/>
                </a:lnTo>
                <a:lnTo>
                  <a:pt x="654398" y="0"/>
                </a:lnTo>
                <a:lnTo>
                  <a:pt x="3519405" y="0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5673" y="460379"/>
            <a:ext cx="11846016" cy="1980486"/>
          </a:xfrm>
        </p:spPr>
        <p:txBody>
          <a:bodyPr>
            <a:normAutofit/>
          </a:bodyPr>
          <a:lstStyle>
            <a:lvl1pPr algn="ctr">
              <a:defRPr sz="7198" b="1" u="none">
                <a:solidFill>
                  <a:srgbClr val="2E9EB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55673" y="3031069"/>
            <a:ext cx="11846016" cy="9322862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223" indent="-457074">
              <a:lnSpc>
                <a:spcPct val="100000"/>
              </a:lnSpc>
              <a:buFont typeface="Courier New" panose="02070309020205020404" pitchFamily="49" charset="0"/>
              <a:buChar char="o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285371" indent="-457074">
              <a:lnSpc>
                <a:spcPct val="100000"/>
              </a:lnSpc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FBB1-02EA-4D40-94EC-746565E5EBA3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971E6-D396-4429-8C22-181AEFBE4E7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01689" y="460378"/>
            <a:ext cx="1190616" cy="198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777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B9458C-E572-3BC8-27D3-A637018943CD}"/>
              </a:ext>
            </a:extLst>
          </p:cNvPr>
          <p:cNvSpPr/>
          <p:nvPr userDrawn="1"/>
        </p:nvSpPr>
        <p:spPr>
          <a:xfrm>
            <a:off x="0" y="0"/>
            <a:ext cx="24377650" cy="2440864"/>
          </a:xfrm>
          <a:prstGeom prst="rect">
            <a:avLst/>
          </a:prstGeom>
          <a:solidFill>
            <a:srgbClr val="2E9E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99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0065"/>
            <a:ext cx="22701687" cy="1980486"/>
          </a:xfrm>
        </p:spPr>
        <p:txBody>
          <a:bodyPr>
            <a:normAutofit/>
          </a:bodyPr>
          <a:lstStyle>
            <a:lvl1pPr algn="ctr">
              <a:defRPr sz="7198" b="1" u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5964" y="3031069"/>
            <a:ext cx="21025723" cy="9322862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223" indent="-457074">
              <a:lnSpc>
                <a:spcPct val="100000"/>
              </a:lnSpc>
              <a:buFont typeface="Courier New" panose="02070309020205020404" pitchFamily="49" charset="0"/>
              <a:buChar char="o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285371" indent="-457074">
              <a:lnSpc>
                <a:spcPct val="100000"/>
              </a:lnSpc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FBB1-02EA-4D40-94EC-746565E5EBA3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971E6-D396-4429-8C22-181AEFBE4E75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216BDB6-E06A-B2D8-D4E3-EDAFA28244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01688" y="275446"/>
            <a:ext cx="1172727" cy="1975104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3E958E64-45DA-C168-88D7-6A01F069EC5B}"/>
              </a:ext>
            </a:extLst>
          </p:cNvPr>
          <p:cNvGrpSpPr/>
          <p:nvPr userDrawn="1"/>
        </p:nvGrpSpPr>
        <p:grpSpPr>
          <a:xfrm>
            <a:off x="0" y="12139911"/>
            <a:ext cx="24377650" cy="1591790"/>
            <a:chOff x="0" y="5948737"/>
            <a:chExt cx="14048896" cy="917112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23140D2-A81E-67BD-B86D-22E168C3181A}"/>
                </a:ext>
              </a:extLst>
            </p:cNvPr>
            <p:cNvGrpSpPr/>
            <p:nvPr userDrawn="1"/>
          </p:nvGrpSpPr>
          <p:grpSpPr>
            <a:xfrm>
              <a:off x="6709024" y="5948737"/>
              <a:ext cx="7339872" cy="917112"/>
              <a:chOff x="-760288" y="1068125"/>
              <a:chExt cx="19007439" cy="2197492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17C4420D-9410-5B36-A4C0-CFDF516269D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-4"/>
              <a:stretch/>
            </p:blipFill>
            <p:spPr>
              <a:xfrm>
                <a:off x="7911100" y="1068125"/>
                <a:ext cx="10336051" cy="2197492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5E82B6ED-9068-F6AD-94F3-5C4189FEE30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-760288" y="1098949"/>
                <a:ext cx="10336051" cy="2155346"/>
              </a:xfrm>
              <a:prstGeom prst="rect">
                <a:avLst/>
              </a:prstGeom>
            </p:spPr>
          </p:pic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88134D2-B586-AD55-EF4B-29E87423675E}"/>
                </a:ext>
              </a:extLst>
            </p:cNvPr>
            <p:cNvGrpSpPr/>
            <p:nvPr userDrawn="1"/>
          </p:nvGrpSpPr>
          <p:grpSpPr>
            <a:xfrm>
              <a:off x="0" y="5948737"/>
              <a:ext cx="7339872" cy="917112"/>
              <a:chOff x="-760288" y="1068125"/>
              <a:chExt cx="19007439" cy="2197492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E0598012-E222-A4E9-7083-3122F053CDC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-4"/>
              <a:stretch/>
            </p:blipFill>
            <p:spPr>
              <a:xfrm>
                <a:off x="7911100" y="1068125"/>
                <a:ext cx="10336051" cy="2197492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183A61AB-283D-AF62-093A-A5A8E451F7B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-760288" y="1098949"/>
                <a:ext cx="10336051" cy="2155346"/>
              </a:xfrm>
              <a:prstGeom prst="rect">
                <a:avLst/>
              </a:prstGeom>
            </p:spPr>
          </p:pic>
        </p:grp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33C387E7-E0AE-2159-03E9-4182693A8167}"/>
              </a:ext>
            </a:extLst>
          </p:cNvPr>
          <p:cNvSpPr/>
          <p:nvPr userDrawn="1"/>
        </p:nvSpPr>
        <p:spPr>
          <a:xfrm>
            <a:off x="0" y="11774186"/>
            <a:ext cx="24377650" cy="1941816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99"/>
          </a:p>
        </p:txBody>
      </p:sp>
    </p:spTree>
    <p:extLst>
      <p:ext uri="{BB962C8B-B14F-4D97-AF65-F5344CB8AC3E}">
        <p14:creationId xmlns:p14="http://schemas.microsoft.com/office/powerpoint/2010/main" val="1611171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06" y="460379"/>
            <a:ext cx="19654480" cy="1980486"/>
          </a:xfrm>
        </p:spPr>
        <p:txBody>
          <a:bodyPr>
            <a:normAutofit/>
          </a:bodyPr>
          <a:lstStyle>
            <a:lvl1pPr algn="l">
              <a:defRPr sz="7198" b="1" u="none">
                <a:solidFill>
                  <a:srgbClr val="2E9EB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206" y="3031069"/>
            <a:ext cx="19654480" cy="9322862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223" indent="-457074">
              <a:lnSpc>
                <a:spcPct val="100000"/>
              </a:lnSpc>
              <a:buFont typeface="Courier New" panose="02070309020205020404" pitchFamily="49" charset="0"/>
              <a:buChar char="o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285371" indent="-457074">
              <a:lnSpc>
                <a:spcPct val="100000"/>
              </a:lnSpc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7206" y="12712703"/>
            <a:ext cx="4113728" cy="730250"/>
          </a:xfrm>
        </p:spPr>
        <p:txBody>
          <a:bodyPr/>
          <a:lstStyle/>
          <a:p>
            <a:fld id="{BC3CFBB1-02EA-4D40-94EC-746565E5EBA3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16718" y="12712703"/>
            <a:ext cx="4309621" cy="730250"/>
          </a:xfrm>
        </p:spPr>
        <p:txBody>
          <a:bodyPr/>
          <a:lstStyle/>
          <a:p>
            <a:fld id="{6CD971E6-D396-4429-8C22-181AEFBE4E7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24377651" y="8708575"/>
            <a:ext cx="2255790" cy="52251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99"/>
          </a:p>
        </p:txBody>
      </p:sp>
      <p:sp>
        <p:nvSpPr>
          <p:cNvPr id="9" name="Rectangle 8"/>
          <p:cNvSpPr/>
          <p:nvPr userDrawn="1"/>
        </p:nvSpPr>
        <p:spPr>
          <a:xfrm rot="5400000">
            <a:off x="20831485" y="12059472"/>
            <a:ext cx="2256378" cy="56116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99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63463" y="11363684"/>
            <a:ext cx="1190616" cy="198048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83B65EB-F3B3-5784-E986-04D6D97E834A}"/>
              </a:ext>
            </a:extLst>
          </p:cNvPr>
          <p:cNvGrpSpPr/>
          <p:nvPr userDrawn="1"/>
        </p:nvGrpSpPr>
        <p:grpSpPr>
          <a:xfrm rot="5400000">
            <a:off x="-5785079" y="5785067"/>
            <a:ext cx="13737078" cy="2166934"/>
            <a:chOff x="6134245" y="5948736"/>
            <a:chExt cx="7914649" cy="124880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8711B75-A926-C7DA-3D60-3DFFD1CCF806}"/>
                </a:ext>
              </a:extLst>
            </p:cNvPr>
            <p:cNvGrpSpPr/>
            <p:nvPr userDrawn="1"/>
          </p:nvGrpSpPr>
          <p:grpSpPr>
            <a:xfrm>
              <a:off x="6709024" y="5948738"/>
              <a:ext cx="7339870" cy="1248806"/>
              <a:chOff x="-760287" y="1068128"/>
              <a:chExt cx="19007432" cy="2992263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3EADCD45-70EF-CA84-282C-11F41E1F8B0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-6"/>
              <a:stretch/>
            </p:blipFill>
            <p:spPr>
              <a:xfrm>
                <a:off x="7911094" y="1068128"/>
                <a:ext cx="10336051" cy="2992252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AA7761F8-CBC7-B90A-DF47-240C677332A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-760287" y="1098948"/>
                <a:ext cx="10336052" cy="2961443"/>
              </a:xfrm>
              <a:prstGeom prst="rect">
                <a:avLst/>
              </a:prstGeom>
            </p:spPr>
          </p:pic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9DF195A-E648-4F9D-15E4-BE45B23240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3"/>
            <a:stretch/>
          </p:blipFill>
          <p:spPr>
            <a:xfrm>
              <a:off x="6134245" y="5948736"/>
              <a:ext cx="1205626" cy="12488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5125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1042" y="460379"/>
            <a:ext cx="21123106" cy="1980486"/>
          </a:xfrm>
        </p:spPr>
        <p:txBody>
          <a:bodyPr>
            <a:normAutofit/>
          </a:bodyPr>
          <a:lstStyle>
            <a:lvl1pPr algn="ctr">
              <a:defRPr sz="7198" b="1" u="none">
                <a:solidFill>
                  <a:srgbClr val="2E9EB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7206" y="12712703"/>
            <a:ext cx="4113728" cy="730250"/>
          </a:xfrm>
        </p:spPr>
        <p:txBody>
          <a:bodyPr/>
          <a:lstStyle/>
          <a:p>
            <a:fld id="{BC3CFBB1-02EA-4D40-94EC-746565E5EBA3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16718" y="12712703"/>
            <a:ext cx="4309621" cy="730250"/>
          </a:xfrm>
        </p:spPr>
        <p:txBody>
          <a:bodyPr/>
          <a:lstStyle/>
          <a:p>
            <a:fld id="{6CD971E6-D396-4429-8C22-181AEFBE4E7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24377651" y="8708575"/>
            <a:ext cx="2255790" cy="52251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99"/>
          </a:p>
        </p:txBody>
      </p:sp>
      <p:sp>
        <p:nvSpPr>
          <p:cNvPr id="9" name="Rectangle 8"/>
          <p:cNvSpPr/>
          <p:nvPr userDrawn="1"/>
        </p:nvSpPr>
        <p:spPr>
          <a:xfrm rot="5400000">
            <a:off x="20831485" y="12059472"/>
            <a:ext cx="2256378" cy="56116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99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63463" y="11363684"/>
            <a:ext cx="1190616" cy="198048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83B65EB-F3B3-5784-E986-04D6D97E834A}"/>
              </a:ext>
            </a:extLst>
          </p:cNvPr>
          <p:cNvGrpSpPr/>
          <p:nvPr userDrawn="1"/>
        </p:nvGrpSpPr>
        <p:grpSpPr>
          <a:xfrm>
            <a:off x="0" y="6541075"/>
            <a:ext cx="24377650" cy="7174930"/>
            <a:chOff x="6134245" y="5948735"/>
            <a:chExt cx="7914649" cy="2328863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8711B75-A926-C7DA-3D60-3DFFD1CCF806}"/>
                </a:ext>
              </a:extLst>
            </p:cNvPr>
            <p:cNvGrpSpPr/>
            <p:nvPr userDrawn="1"/>
          </p:nvGrpSpPr>
          <p:grpSpPr>
            <a:xfrm>
              <a:off x="6709024" y="5948738"/>
              <a:ext cx="7339870" cy="2328860"/>
              <a:chOff x="-760287" y="1068128"/>
              <a:chExt cx="19007432" cy="5580179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3EADCD45-70EF-CA84-282C-11F41E1F8B0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-5"/>
              <a:stretch/>
            </p:blipFill>
            <p:spPr>
              <a:xfrm>
                <a:off x="7911095" y="1068128"/>
                <a:ext cx="10336050" cy="5580179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AA7761F8-CBC7-B90A-DF47-240C677332A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-760287" y="1098948"/>
                <a:ext cx="10336052" cy="5549356"/>
              </a:xfrm>
              <a:prstGeom prst="rect">
                <a:avLst/>
              </a:prstGeom>
            </p:spPr>
          </p:pic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9DF195A-E648-4F9D-15E4-BE45B23240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2"/>
            <a:stretch/>
          </p:blipFill>
          <p:spPr>
            <a:xfrm>
              <a:off x="6134245" y="5948735"/>
              <a:ext cx="1205626" cy="2328862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11042" y="2728035"/>
            <a:ext cx="21123106" cy="1980486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223" indent="-457074">
              <a:lnSpc>
                <a:spcPct val="100000"/>
              </a:lnSpc>
              <a:buFont typeface="Courier New" panose="02070309020205020404" pitchFamily="49" charset="0"/>
              <a:buChar char="o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285371" indent="-457074">
              <a:lnSpc>
                <a:spcPct val="100000"/>
              </a:lnSpc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1E75802A-C775-CAC8-1371-8042AEB45BE0}"/>
              </a:ext>
            </a:extLst>
          </p:cNvPr>
          <p:cNvSpPr/>
          <p:nvPr userDrawn="1"/>
        </p:nvSpPr>
        <p:spPr>
          <a:xfrm>
            <a:off x="1643507" y="5263662"/>
            <a:ext cx="21090644" cy="7696200"/>
          </a:xfrm>
          <a:prstGeom prst="roundRect">
            <a:avLst>
              <a:gd name="adj" fmla="val 7426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99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C62F7B8-9FAF-716C-4FFB-C04AC7FABF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01689" y="460378"/>
            <a:ext cx="1190616" cy="1980488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5FD7B1A-2B7F-CE88-D813-0E1AAE76394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471624" y="5977351"/>
            <a:ext cx="19468265" cy="6252262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223" indent="-457074">
              <a:lnSpc>
                <a:spcPct val="100000"/>
              </a:lnSpc>
              <a:buFont typeface="Courier New" panose="02070309020205020404" pitchFamily="49" charset="0"/>
              <a:buChar char="o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285371" indent="-457074">
              <a:lnSpc>
                <a:spcPct val="100000"/>
              </a:lnSpc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480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1042" y="460375"/>
            <a:ext cx="21123106" cy="1980494"/>
          </a:xfrm>
        </p:spPr>
        <p:txBody>
          <a:bodyPr>
            <a:normAutofit/>
          </a:bodyPr>
          <a:lstStyle>
            <a:lvl1pPr algn="ctr">
              <a:defRPr sz="7198" b="1" u="none">
                <a:solidFill>
                  <a:srgbClr val="2E9EB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7206" y="12712703"/>
            <a:ext cx="4113728" cy="730250"/>
          </a:xfrm>
        </p:spPr>
        <p:txBody>
          <a:bodyPr/>
          <a:lstStyle/>
          <a:p>
            <a:fld id="{BC3CFBB1-02EA-4D40-94EC-746565E5EBA3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16718" y="12712703"/>
            <a:ext cx="4309621" cy="730250"/>
          </a:xfrm>
        </p:spPr>
        <p:txBody>
          <a:bodyPr/>
          <a:lstStyle/>
          <a:p>
            <a:fld id="{6CD971E6-D396-4429-8C22-181AEFBE4E7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24377651" y="8708575"/>
            <a:ext cx="2255790" cy="52251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99"/>
          </a:p>
        </p:txBody>
      </p:sp>
      <p:sp>
        <p:nvSpPr>
          <p:cNvPr id="9" name="Rectangle 8"/>
          <p:cNvSpPr/>
          <p:nvPr userDrawn="1"/>
        </p:nvSpPr>
        <p:spPr>
          <a:xfrm rot="5400000">
            <a:off x="20831485" y="12059472"/>
            <a:ext cx="2256378" cy="56116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99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63463" y="11363684"/>
            <a:ext cx="1190616" cy="198048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83B65EB-F3B3-5784-E986-04D6D97E834A}"/>
              </a:ext>
            </a:extLst>
          </p:cNvPr>
          <p:cNvGrpSpPr/>
          <p:nvPr userDrawn="1"/>
        </p:nvGrpSpPr>
        <p:grpSpPr>
          <a:xfrm>
            <a:off x="0" y="6541075"/>
            <a:ext cx="24377650" cy="7174930"/>
            <a:chOff x="6134245" y="5948735"/>
            <a:chExt cx="7914649" cy="2328863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8711B75-A926-C7DA-3D60-3DFFD1CCF806}"/>
                </a:ext>
              </a:extLst>
            </p:cNvPr>
            <p:cNvGrpSpPr/>
            <p:nvPr userDrawn="1"/>
          </p:nvGrpSpPr>
          <p:grpSpPr>
            <a:xfrm>
              <a:off x="6709024" y="5948738"/>
              <a:ext cx="7339870" cy="2328860"/>
              <a:chOff x="-760287" y="1068128"/>
              <a:chExt cx="19007432" cy="5580179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3EADCD45-70EF-CA84-282C-11F41E1F8B0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-5"/>
              <a:stretch/>
            </p:blipFill>
            <p:spPr>
              <a:xfrm>
                <a:off x="7911095" y="1068128"/>
                <a:ext cx="10336050" cy="5580179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AA7761F8-CBC7-B90A-DF47-240C677332A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-760287" y="1098948"/>
                <a:ext cx="10336052" cy="5549356"/>
              </a:xfrm>
              <a:prstGeom prst="rect">
                <a:avLst/>
              </a:prstGeom>
            </p:spPr>
          </p:pic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9DF195A-E648-4F9D-15E4-BE45B23240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2"/>
            <a:stretch/>
          </p:blipFill>
          <p:spPr>
            <a:xfrm>
              <a:off x="6134245" y="5948735"/>
              <a:ext cx="1205626" cy="2328862"/>
            </a:xfrm>
            <a:prstGeom prst="rect">
              <a:avLst/>
            </a:prstGeom>
          </p:spPr>
        </p:pic>
      </p:grp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1E75802A-C775-CAC8-1371-8042AEB45BE0}"/>
              </a:ext>
            </a:extLst>
          </p:cNvPr>
          <p:cNvSpPr/>
          <p:nvPr userDrawn="1"/>
        </p:nvSpPr>
        <p:spPr>
          <a:xfrm>
            <a:off x="1643507" y="3022603"/>
            <a:ext cx="21090644" cy="9937262"/>
          </a:xfrm>
          <a:prstGeom prst="roundRect">
            <a:avLst>
              <a:gd name="adj" fmla="val 7426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99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C62F7B8-9FAF-716C-4FFB-C04AC7FABF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01689" y="460378"/>
            <a:ext cx="1190616" cy="1980488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A889348-1EBD-957F-1F8B-912F41B29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4772" y="3742271"/>
            <a:ext cx="19028109" cy="8365066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223" indent="-457074">
              <a:lnSpc>
                <a:spcPct val="100000"/>
              </a:lnSpc>
              <a:buFont typeface="Courier New" panose="02070309020205020404" pitchFamily="49" charset="0"/>
              <a:buChar char="o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285371" indent="-457074">
              <a:lnSpc>
                <a:spcPct val="100000"/>
              </a:lnSpc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7523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1042" y="460379"/>
            <a:ext cx="21123106" cy="1980486"/>
          </a:xfrm>
        </p:spPr>
        <p:txBody>
          <a:bodyPr>
            <a:normAutofit/>
          </a:bodyPr>
          <a:lstStyle>
            <a:lvl1pPr algn="ctr">
              <a:defRPr sz="7198" b="1" u="none">
                <a:solidFill>
                  <a:srgbClr val="2E9EB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7206" y="12712703"/>
            <a:ext cx="4113728" cy="730250"/>
          </a:xfrm>
        </p:spPr>
        <p:txBody>
          <a:bodyPr/>
          <a:lstStyle/>
          <a:p>
            <a:fld id="{BC3CFBB1-02EA-4D40-94EC-746565E5EBA3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16718" y="12712703"/>
            <a:ext cx="4309621" cy="730250"/>
          </a:xfrm>
        </p:spPr>
        <p:txBody>
          <a:bodyPr/>
          <a:lstStyle/>
          <a:p>
            <a:fld id="{6CD971E6-D396-4429-8C22-181AEFBE4E7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63463" y="11363684"/>
            <a:ext cx="1190616" cy="198048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83B65EB-F3B3-5784-E986-04D6D97E834A}"/>
              </a:ext>
            </a:extLst>
          </p:cNvPr>
          <p:cNvGrpSpPr/>
          <p:nvPr userDrawn="1"/>
        </p:nvGrpSpPr>
        <p:grpSpPr>
          <a:xfrm>
            <a:off x="0" y="6648829"/>
            <a:ext cx="24377650" cy="7196010"/>
            <a:chOff x="6134245" y="5948735"/>
            <a:chExt cx="7914649" cy="233570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8711B75-A926-C7DA-3D60-3DFFD1CCF806}"/>
                </a:ext>
              </a:extLst>
            </p:cNvPr>
            <p:cNvGrpSpPr/>
            <p:nvPr userDrawn="1"/>
          </p:nvGrpSpPr>
          <p:grpSpPr>
            <a:xfrm>
              <a:off x="6709024" y="5948738"/>
              <a:ext cx="7339870" cy="2328860"/>
              <a:chOff x="-760287" y="1068128"/>
              <a:chExt cx="19007432" cy="5580179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3EADCD45-70EF-CA84-282C-11F41E1F8B0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-5"/>
              <a:stretch/>
            </p:blipFill>
            <p:spPr>
              <a:xfrm>
                <a:off x="7911095" y="1068128"/>
                <a:ext cx="10336050" cy="5580179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AA7761F8-CBC7-B90A-DF47-240C677332A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-760287" y="1098950"/>
                <a:ext cx="10336052" cy="5549354"/>
              </a:xfrm>
              <a:prstGeom prst="rect">
                <a:avLst/>
              </a:prstGeom>
            </p:spPr>
          </p:pic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9DF195A-E648-4F9D-15E4-BE45B23240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3"/>
            <a:stretch/>
          </p:blipFill>
          <p:spPr>
            <a:xfrm>
              <a:off x="6134245" y="5948735"/>
              <a:ext cx="1205626" cy="2335705"/>
            </a:xfrm>
            <a:prstGeom prst="rect">
              <a:avLst/>
            </a:prstGeom>
          </p:spPr>
        </p:pic>
      </p:grp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1E75802A-C775-CAC8-1371-8042AEB45BE0}"/>
              </a:ext>
            </a:extLst>
          </p:cNvPr>
          <p:cNvSpPr/>
          <p:nvPr userDrawn="1"/>
        </p:nvSpPr>
        <p:spPr>
          <a:xfrm>
            <a:off x="1162167" y="2993187"/>
            <a:ext cx="6993002" cy="10231830"/>
          </a:xfrm>
          <a:prstGeom prst="roundRect">
            <a:avLst>
              <a:gd name="adj" fmla="val 7426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99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C62F7B8-9FAF-716C-4FFB-C04AC7FABF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01689" y="460378"/>
            <a:ext cx="1190616" cy="1980488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B6DFE7A-30DE-9AE5-A0D6-9F6D8BD42CBE}"/>
              </a:ext>
            </a:extLst>
          </p:cNvPr>
          <p:cNvSpPr/>
          <p:nvPr userDrawn="1"/>
        </p:nvSpPr>
        <p:spPr>
          <a:xfrm>
            <a:off x="8691308" y="2993187"/>
            <a:ext cx="6993002" cy="10231830"/>
          </a:xfrm>
          <a:prstGeom prst="roundRect">
            <a:avLst>
              <a:gd name="adj" fmla="val 7426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99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2C42133-709B-0777-83BE-E09F36F0038D}"/>
              </a:ext>
            </a:extLst>
          </p:cNvPr>
          <p:cNvSpPr/>
          <p:nvPr userDrawn="1"/>
        </p:nvSpPr>
        <p:spPr>
          <a:xfrm>
            <a:off x="16220445" y="2993187"/>
            <a:ext cx="6993002" cy="10231830"/>
          </a:xfrm>
          <a:prstGeom prst="roundRect">
            <a:avLst>
              <a:gd name="adj" fmla="val 7426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99"/>
          </a:p>
        </p:txBody>
      </p:sp>
      <p:sp>
        <p:nvSpPr>
          <p:cNvPr id="38" name="Text Placeholder 35">
            <a:extLst>
              <a:ext uri="{FF2B5EF4-FFF2-40B4-BE49-F238E27FC236}">
                <a16:creationId xmlns:a16="http://schemas.microsoft.com/office/drawing/2014/main" id="{2B623F98-5A66-0C71-DB3C-062048F1D5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24828" y="3528569"/>
            <a:ext cx="6110282" cy="1379098"/>
          </a:xfrm>
        </p:spPr>
        <p:txBody>
          <a:bodyPr/>
          <a:lstStyle>
            <a:lvl1pPr marL="0" indent="0">
              <a:buNone/>
              <a:defRPr b="1">
                <a:solidFill>
                  <a:srgbClr val="2E9EB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9" name="Text Placeholder 35">
            <a:extLst>
              <a:ext uri="{FF2B5EF4-FFF2-40B4-BE49-F238E27FC236}">
                <a16:creationId xmlns:a16="http://schemas.microsoft.com/office/drawing/2014/main" id="{27609FA6-0326-1FED-7A24-4B75D43320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32258" y="5264774"/>
            <a:ext cx="6110282" cy="742684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0" name="Text Placeholder 35">
            <a:extLst>
              <a:ext uri="{FF2B5EF4-FFF2-40B4-BE49-F238E27FC236}">
                <a16:creationId xmlns:a16="http://schemas.microsoft.com/office/drawing/2014/main" id="{BCA5A4C4-CF33-28C0-FDD6-9A8FF1D28C7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695817" y="3528569"/>
            <a:ext cx="6110282" cy="1379098"/>
          </a:xfrm>
        </p:spPr>
        <p:txBody>
          <a:bodyPr/>
          <a:lstStyle>
            <a:lvl1pPr marL="0" indent="0">
              <a:buNone/>
              <a:defRPr b="1">
                <a:solidFill>
                  <a:srgbClr val="2E9EB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1" name="Text Placeholder 35">
            <a:extLst>
              <a:ext uri="{FF2B5EF4-FFF2-40B4-BE49-F238E27FC236}">
                <a16:creationId xmlns:a16="http://schemas.microsoft.com/office/drawing/2014/main" id="{076305B8-BF27-EEA7-4FC9-EF7111C26D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603244" y="5264774"/>
            <a:ext cx="6110282" cy="742684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2" name="Text Placeholder 35">
            <a:extLst>
              <a:ext uri="{FF2B5EF4-FFF2-40B4-BE49-F238E27FC236}">
                <a16:creationId xmlns:a16="http://schemas.microsoft.com/office/drawing/2014/main" id="{19434A8D-11A3-55CD-D25D-BE3CCA981BE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6762131" y="3528569"/>
            <a:ext cx="6110282" cy="1379098"/>
          </a:xfrm>
        </p:spPr>
        <p:txBody>
          <a:bodyPr/>
          <a:lstStyle>
            <a:lvl1pPr marL="0" indent="0">
              <a:buNone/>
              <a:defRPr b="1">
                <a:solidFill>
                  <a:srgbClr val="2E9EB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3" name="Text Placeholder 35">
            <a:extLst>
              <a:ext uri="{FF2B5EF4-FFF2-40B4-BE49-F238E27FC236}">
                <a16:creationId xmlns:a16="http://schemas.microsoft.com/office/drawing/2014/main" id="{C7A2D4FB-71D5-F688-3504-1D5F73DA46C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6669557" y="5264774"/>
            <a:ext cx="6110282" cy="742684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27312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2170" y="460379"/>
            <a:ext cx="21571983" cy="1980486"/>
          </a:xfrm>
        </p:spPr>
        <p:txBody>
          <a:bodyPr>
            <a:normAutofit/>
          </a:bodyPr>
          <a:lstStyle>
            <a:lvl1pPr algn="ctr">
              <a:defRPr sz="7198" b="1" u="none">
                <a:solidFill>
                  <a:srgbClr val="2E9EB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7206" y="12712703"/>
            <a:ext cx="4113728" cy="730250"/>
          </a:xfrm>
        </p:spPr>
        <p:txBody>
          <a:bodyPr/>
          <a:lstStyle/>
          <a:p>
            <a:fld id="{BC3CFBB1-02EA-4D40-94EC-746565E5EBA3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16718" y="12712703"/>
            <a:ext cx="4309621" cy="730250"/>
          </a:xfrm>
        </p:spPr>
        <p:txBody>
          <a:bodyPr/>
          <a:lstStyle/>
          <a:p>
            <a:fld id="{6CD971E6-D396-4429-8C22-181AEFBE4E7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63463" y="11363684"/>
            <a:ext cx="1190616" cy="198048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83B65EB-F3B3-5784-E986-04D6D97E834A}"/>
              </a:ext>
            </a:extLst>
          </p:cNvPr>
          <p:cNvGrpSpPr/>
          <p:nvPr userDrawn="1"/>
        </p:nvGrpSpPr>
        <p:grpSpPr>
          <a:xfrm>
            <a:off x="0" y="6648829"/>
            <a:ext cx="24377650" cy="7196010"/>
            <a:chOff x="6134245" y="5948735"/>
            <a:chExt cx="7914649" cy="233570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8711B75-A926-C7DA-3D60-3DFFD1CCF806}"/>
                </a:ext>
              </a:extLst>
            </p:cNvPr>
            <p:cNvGrpSpPr/>
            <p:nvPr userDrawn="1"/>
          </p:nvGrpSpPr>
          <p:grpSpPr>
            <a:xfrm>
              <a:off x="6709024" y="5948738"/>
              <a:ext cx="7339870" cy="2328860"/>
              <a:chOff x="-760287" y="1068128"/>
              <a:chExt cx="19007432" cy="5580179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3EADCD45-70EF-CA84-282C-11F41E1F8B0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-5"/>
              <a:stretch/>
            </p:blipFill>
            <p:spPr>
              <a:xfrm>
                <a:off x="7911095" y="1068128"/>
                <a:ext cx="10336050" cy="5580179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AA7761F8-CBC7-B90A-DF47-240C677332A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-760287" y="1098950"/>
                <a:ext cx="10336052" cy="5549354"/>
              </a:xfrm>
              <a:prstGeom prst="rect">
                <a:avLst/>
              </a:prstGeom>
            </p:spPr>
          </p:pic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9DF195A-E648-4F9D-15E4-BE45B23240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3"/>
            <a:stretch/>
          </p:blipFill>
          <p:spPr>
            <a:xfrm>
              <a:off x="6134245" y="5948735"/>
              <a:ext cx="1205626" cy="2335705"/>
            </a:xfrm>
            <a:prstGeom prst="rect">
              <a:avLst/>
            </a:prstGeom>
          </p:spPr>
        </p:pic>
      </p:grp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1E75802A-C775-CAC8-1371-8042AEB45BE0}"/>
              </a:ext>
            </a:extLst>
          </p:cNvPr>
          <p:cNvSpPr/>
          <p:nvPr userDrawn="1"/>
        </p:nvSpPr>
        <p:spPr>
          <a:xfrm>
            <a:off x="1162167" y="2993187"/>
            <a:ext cx="10421445" cy="10231830"/>
          </a:xfrm>
          <a:prstGeom prst="roundRect">
            <a:avLst>
              <a:gd name="adj" fmla="val 7426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99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C62F7B8-9FAF-716C-4FFB-C04AC7FABF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01689" y="460378"/>
            <a:ext cx="1190616" cy="1980488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CB351BD-9EC6-4BDD-AD88-457D0A22F03E}"/>
              </a:ext>
            </a:extLst>
          </p:cNvPr>
          <p:cNvSpPr/>
          <p:nvPr userDrawn="1"/>
        </p:nvSpPr>
        <p:spPr>
          <a:xfrm>
            <a:off x="12179548" y="2972105"/>
            <a:ext cx="10421445" cy="10231830"/>
          </a:xfrm>
          <a:prstGeom prst="roundRect">
            <a:avLst>
              <a:gd name="adj" fmla="val 7426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99"/>
          </a:p>
        </p:txBody>
      </p:sp>
      <p:sp>
        <p:nvSpPr>
          <p:cNvPr id="8" name="Text Placeholder 35">
            <a:extLst>
              <a:ext uri="{FF2B5EF4-FFF2-40B4-BE49-F238E27FC236}">
                <a16:creationId xmlns:a16="http://schemas.microsoft.com/office/drawing/2014/main" id="{B7A874DB-91E3-5E72-AA35-E85F91BABAC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2660892" y="3507489"/>
            <a:ext cx="9458760" cy="1379098"/>
          </a:xfrm>
        </p:spPr>
        <p:txBody>
          <a:bodyPr/>
          <a:lstStyle>
            <a:lvl1pPr marL="0" indent="0">
              <a:buNone/>
              <a:defRPr b="1">
                <a:solidFill>
                  <a:srgbClr val="2E9EB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Text Placeholder 35">
            <a:extLst>
              <a:ext uri="{FF2B5EF4-FFF2-40B4-BE49-F238E27FC236}">
                <a16:creationId xmlns:a16="http://schemas.microsoft.com/office/drawing/2014/main" id="{2F8704AE-D3F8-DDC3-46AF-E6D96CB9B5C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660892" y="5243690"/>
            <a:ext cx="9458760" cy="742684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35">
            <a:extLst>
              <a:ext uri="{FF2B5EF4-FFF2-40B4-BE49-F238E27FC236}">
                <a16:creationId xmlns:a16="http://schemas.microsoft.com/office/drawing/2014/main" id="{42612B82-560B-770D-B51B-CC8BD419D14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611042" y="3507489"/>
            <a:ext cx="9458760" cy="1379098"/>
          </a:xfrm>
        </p:spPr>
        <p:txBody>
          <a:bodyPr/>
          <a:lstStyle>
            <a:lvl1pPr marL="0" indent="0">
              <a:buNone/>
              <a:defRPr b="1">
                <a:solidFill>
                  <a:srgbClr val="2E9EB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0" name="Text Placeholder 35">
            <a:extLst>
              <a:ext uri="{FF2B5EF4-FFF2-40B4-BE49-F238E27FC236}">
                <a16:creationId xmlns:a16="http://schemas.microsoft.com/office/drawing/2014/main" id="{D6CE498C-E344-24AA-D497-E3490330219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611042" y="5243690"/>
            <a:ext cx="9458760" cy="742684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1033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B9458C-E572-3BC8-27D3-A637018943CD}"/>
              </a:ext>
            </a:extLst>
          </p:cNvPr>
          <p:cNvSpPr/>
          <p:nvPr userDrawn="1"/>
        </p:nvSpPr>
        <p:spPr>
          <a:xfrm>
            <a:off x="0" y="0"/>
            <a:ext cx="24377650" cy="2440864"/>
          </a:xfrm>
          <a:prstGeom prst="rect">
            <a:avLst/>
          </a:prstGeom>
          <a:solidFill>
            <a:srgbClr val="2E9E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99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FBB1-02EA-4D40-94EC-746565E5EBA3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971E6-D396-4429-8C22-181AEFBE4E75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216BDB6-E06A-B2D8-D4E3-EDAFA28244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01688" y="275446"/>
            <a:ext cx="1172727" cy="1975104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3E958E64-45DA-C168-88D7-6A01F069EC5B}"/>
              </a:ext>
            </a:extLst>
          </p:cNvPr>
          <p:cNvGrpSpPr/>
          <p:nvPr userDrawn="1"/>
        </p:nvGrpSpPr>
        <p:grpSpPr>
          <a:xfrm>
            <a:off x="0" y="12139911"/>
            <a:ext cx="24377650" cy="1591790"/>
            <a:chOff x="0" y="5948737"/>
            <a:chExt cx="14048896" cy="917112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23140D2-A81E-67BD-B86D-22E168C3181A}"/>
                </a:ext>
              </a:extLst>
            </p:cNvPr>
            <p:cNvGrpSpPr/>
            <p:nvPr userDrawn="1"/>
          </p:nvGrpSpPr>
          <p:grpSpPr>
            <a:xfrm>
              <a:off x="6709024" y="5948737"/>
              <a:ext cx="7339872" cy="917112"/>
              <a:chOff x="-760288" y="1068125"/>
              <a:chExt cx="19007439" cy="2197492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17C4420D-9410-5B36-A4C0-CFDF516269D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-4"/>
              <a:stretch/>
            </p:blipFill>
            <p:spPr>
              <a:xfrm>
                <a:off x="7911100" y="1068125"/>
                <a:ext cx="10336051" cy="2197492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5E82B6ED-9068-F6AD-94F3-5C4189FEE30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-760288" y="1098949"/>
                <a:ext cx="10336051" cy="2155346"/>
              </a:xfrm>
              <a:prstGeom prst="rect">
                <a:avLst/>
              </a:prstGeom>
            </p:spPr>
          </p:pic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88134D2-B586-AD55-EF4B-29E87423675E}"/>
                </a:ext>
              </a:extLst>
            </p:cNvPr>
            <p:cNvGrpSpPr/>
            <p:nvPr userDrawn="1"/>
          </p:nvGrpSpPr>
          <p:grpSpPr>
            <a:xfrm>
              <a:off x="0" y="5948737"/>
              <a:ext cx="7339872" cy="917112"/>
              <a:chOff x="-760288" y="1068125"/>
              <a:chExt cx="19007439" cy="2197492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E0598012-E222-A4E9-7083-3122F053CDC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-4"/>
              <a:stretch/>
            </p:blipFill>
            <p:spPr>
              <a:xfrm>
                <a:off x="7911100" y="1068125"/>
                <a:ext cx="10336051" cy="2197492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183A61AB-283D-AF62-093A-A5A8E451F7B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-760288" y="1098949"/>
                <a:ext cx="10336051" cy="2155346"/>
              </a:xfrm>
              <a:prstGeom prst="rect">
                <a:avLst/>
              </a:prstGeom>
            </p:spPr>
          </p:pic>
        </p:grp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33C387E7-E0AE-2159-03E9-4182693A8167}"/>
              </a:ext>
            </a:extLst>
          </p:cNvPr>
          <p:cNvSpPr/>
          <p:nvPr userDrawn="1"/>
        </p:nvSpPr>
        <p:spPr>
          <a:xfrm>
            <a:off x="0" y="11774186"/>
            <a:ext cx="24377650" cy="1941816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99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C32CF39-960F-1B42-EC3B-E93F5799D304}"/>
              </a:ext>
            </a:extLst>
          </p:cNvPr>
          <p:cNvSpPr txBox="1">
            <a:spLocks/>
          </p:cNvSpPr>
          <p:nvPr userDrawn="1"/>
        </p:nvSpPr>
        <p:spPr>
          <a:xfrm>
            <a:off x="12581114" y="4170732"/>
            <a:ext cx="11404255" cy="71465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5333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Mission: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sz="4799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help our members, and the communities we serve, be healthy.</a:t>
            </a:r>
          </a:p>
          <a:p>
            <a:pPr algn="l" fontAlgn="auto">
              <a:spcAft>
                <a:spcPts val="0"/>
              </a:spcAft>
              <a:defRPr/>
            </a:pPr>
            <a:endParaRPr lang="en-US" sz="5333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en-US" sz="5333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Vision: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sz="4799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 the most highly regarded managed care plan in California.</a:t>
            </a:r>
          </a:p>
        </p:txBody>
      </p:sp>
      <p:pic>
        <p:nvPicPr>
          <p:cNvPr id="8" name="Picture 7" descr="A map of the state of texas&#10;&#10;Description automatically generated">
            <a:extLst>
              <a:ext uri="{FF2B5EF4-FFF2-40B4-BE49-F238E27FC236}">
                <a16:creationId xmlns:a16="http://schemas.microsoft.com/office/drawing/2014/main" id="{E4B67AC7-AC1A-71A1-557D-A06B38CC107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5509" y="3093523"/>
            <a:ext cx="10221034" cy="896297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F357D91-1D03-CCFE-1E2D-9B7D3570680A}"/>
              </a:ext>
            </a:extLst>
          </p:cNvPr>
          <p:cNvSpPr txBox="1">
            <a:spLocks/>
          </p:cNvSpPr>
          <p:nvPr userDrawn="1"/>
        </p:nvSpPr>
        <p:spPr>
          <a:xfrm>
            <a:off x="0" y="540129"/>
            <a:ext cx="22701687" cy="19804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7198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Us</a:t>
            </a:r>
          </a:p>
        </p:txBody>
      </p:sp>
    </p:spTree>
    <p:extLst>
      <p:ext uri="{BB962C8B-B14F-4D97-AF65-F5344CB8AC3E}">
        <p14:creationId xmlns:p14="http://schemas.microsoft.com/office/powerpoint/2010/main" val="21156231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4969A39-4CE2-94B2-57FB-35A9DDC0A9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1"/>
            <a:ext cx="24377648" cy="13715994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4BB0B447-B94F-187D-09ED-D208AD1E965E}"/>
              </a:ext>
            </a:extLst>
          </p:cNvPr>
          <p:cNvGrpSpPr/>
          <p:nvPr userDrawn="1"/>
        </p:nvGrpSpPr>
        <p:grpSpPr>
          <a:xfrm>
            <a:off x="-2" y="11209973"/>
            <a:ext cx="24377650" cy="2506030"/>
            <a:chOff x="0" y="5948737"/>
            <a:chExt cx="14048896" cy="1443855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88F3F8A-D3C4-9D67-D3BA-C68D6313C089}"/>
                </a:ext>
              </a:extLst>
            </p:cNvPr>
            <p:cNvGrpSpPr/>
            <p:nvPr userDrawn="1"/>
          </p:nvGrpSpPr>
          <p:grpSpPr>
            <a:xfrm>
              <a:off x="6709024" y="5948737"/>
              <a:ext cx="7339872" cy="1443855"/>
              <a:chOff x="-760288" y="1068125"/>
              <a:chExt cx="19007439" cy="3459622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38F393E1-88C1-D28D-8F6C-9F3035116A5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-3"/>
              <a:stretch/>
            </p:blipFill>
            <p:spPr>
              <a:xfrm>
                <a:off x="7911099" y="1068125"/>
                <a:ext cx="10336052" cy="3459622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99A73F96-699E-1B9C-B795-B50E1E5453B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-760288" y="1098949"/>
                <a:ext cx="10336052" cy="3428798"/>
              </a:xfrm>
              <a:prstGeom prst="rect">
                <a:avLst/>
              </a:prstGeom>
            </p:spPr>
          </p:pic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137CACC-8429-F6FF-204F-C57CC7BF33AB}"/>
                </a:ext>
              </a:extLst>
            </p:cNvPr>
            <p:cNvGrpSpPr/>
            <p:nvPr userDrawn="1"/>
          </p:nvGrpSpPr>
          <p:grpSpPr>
            <a:xfrm>
              <a:off x="0" y="5948737"/>
              <a:ext cx="7339872" cy="1443854"/>
              <a:chOff x="-760288" y="1068125"/>
              <a:chExt cx="19007439" cy="3459619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1BF27FA2-2AF0-26E8-EA71-8D72E679BFF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-3"/>
              <a:stretch/>
            </p:blipFill>
            <p:spPr>
              <a:xfrm>
                <a:off x="7911099" y="1068125"/>
                <a:ext cx="10336052" cy="3459619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C1757FE9-64BE-8FB1-B73A-736C7B265AB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-760288" y="1098949"/>
                <a:ext cx="10336052" cy="3428795"/>
              </a:xfrm>
              <a:prstGeom prst="rect">
                <a:avLst/>
              </a:prstGeom>
            </p:spPr>
          </p:pic>
        </p:grpSp>
      </p:grpSp>
      <p:sp>
        <p:nvSpPr>
          <p:cNvPr id="18" name="Round Same Side Corner Rectangle 17">
            <a:extLst>
              <a:ext uri="{FF2B5EF4-FFF2-40B4-BE49-F238E27FC236}">
                <a16:creationId xmlns:a16="http://schemas.microsoft.com/office/drawing/2014/main" id="{1E75802A-C775-CAC8-1371-8042AEB45BE0}"/>
              </a:ext>
            </a:extLst>
          </p:cNvPr>
          <p:cNvSpPr/>
          <p:nvPr userDrawn="1"/>
        </p:nvSpPr>
        <p:spPr>
          <a:xfrm>
            <a:off x="1082097" y="914247"/>
            <a:ext cx="11531026" cy="12801754"/>
          </a:xfrm>
          <a:prstGeom prst="round2SameRect">
            <a:avLst>
              <a:gd name="adj1" fmla="val 4915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99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C62F7B8-9FAF-716C-4FFB-C04AC7FABFA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01689" y="460378"/>
            <a:ext cx="1190616" cy="1980488"/>
          </a:xfrm>
          <a:prstGeom prst="rect">
            <a:avLst/>
          </a:prstGeom>
        </p:spPr>
      </p:pic>
      <p:sp>
        <p:nvSpPr>
          <p:cNvPr id="40" name="Text Placeholder 35">
            <a:extLst>
              <a:ext uri="{FF2B5EF4-FFF2-40B4-BE49-F238E27FC236}">
                <a16:creationId xmlns:a16="http://schemas.microsoft.com/office/drawing/2014/main" id="{BCA5A4C4-CF33-28C0-FDD6-9A8FF1D28C7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618741" y="1449633"/>
            <a:ext cx="10457730" cy="1379098"/>
          </a:xfrm>
        </p:spPr>
        <p:txBody>
          <a:bodyPr/>
          <a:lstStyle>
            <a:lvl1pPr marL="0" indent="0">
              <a:buNone/>
              <a:defRPr b="1">
                <a:solidFill>
                  <a:srgbClr val="2E9EB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1" name="Text Placeholder 35">
            <a:extLst>
              <a:ext uri="{FF2B5EF4-FFF2-40B4-BE49-F238E27FC236}">
                <a16:creationId xmlns:a16="http://schemas.microsoft.com/office/drawing/2014/main" id="{076305B8-BF27-EEA7-4FC9-EF7111C26D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618741" y="3185835"/>
            <a:ext cx="10457730" cy="991698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223" indent="-457074">
              <a:buFont typeface="Courier New" panose="02070309020205020404" pitchFamily="49" charset="0"/>
              <a:buChar char="o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285371" indent="-457074">
              <a:buFont typeface="Courier New" panose="02070309020205020404" pitchFamily="49" charset="0"/>
              <a:buChar char="o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199520" indent="-457074">
              <a:buFont typeface="Courier New" panose="02070309020205020404" pitchFamily="49" charset="0"/>
              <a:buChar char="o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4113669" indent="-457074">
              <a:buFont typeface="Courier New" panose="02070309020205020404" pitchFamily="49" charset="0"/>
              <a:buChar char="o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2320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A247725-E65A-F6B0-C8A8-896E6D53E502}"/>
              </a:ext>
            </a:extLst>
          </p:cNvPr>
          <p:cNvSpPr/>
          <p:nvPr userDrawn="1"/>
        </p:nvSpPr>
        <p:spPr>
          <a:xfrm>
            <a:off x="0" y="1"/>
            <a:ext cx="24377650" cy="13737082"/>
          </a:xfrm>
          <a:prstGeom prst="rect">
            <a:avLst/>
          </a:prstGeom>
          <a:solidFill>
            <a:srgbClr val="F0E5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99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0379"/>
            <a:ext cx="22701687" cy="1980486"/>
          </a:xfrm>
        </p:spPr>
        <p:txBody>
          <a:bodyPr>
            <a:normAutofit/>
          </a:bodyPr>
          <a:lstStyle>
            <a:lvl1pPr algn="ctr">
              <a:defRPr sz="7198" b="1" u="none">
                <a:solidFill>
                  <a:srgbClr val="2E9EB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5964" y="3031069"/>
            <a:ext cx="21025723" cy="9322862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223" indent="-457074">
              <a:lnSpc>
                <a:spcPct val="100000"/>
              </a:lnSpc>
              <a:buFont typeface="Courier New" panose="02070309020205020404" pitchFamily="49" charset="0"/>
              <a:buChar char="o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285371" indent="-457074">
              <a:lnSpc>
                <a:spcPct val="100000"/>
              </a:lnSpc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FBB1-02EA-4D40-94EC-746565E5EBA3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971E6-D396-4429-8C22-181AEFBE4E7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24377651" y="8708575"/>
            <a:ext cx="2255790" cy="52251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99"/>
          </a:p>
        </p:txBody>
      </p:sp>
      <p:sp>
        <p:nvSpPr>
          <p:cNvPr id="9" name="Rectangle 8"/>
          <p:cNvSpPr/>
          <p:nvPr userDrawn="1"/>
        </p:nvSpPr>
        <p:spPr>
          <a:xfrm rot="5400000">
            <a:off x="20831485" y="12059472"/>
            <a:ext cx="2256378" cy="56116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99"/>
          </a:p>
        </p:txBody>
      </p:sp>
    </p:spTree>
    <p:extLst>
      <p:ext uri="{BB962C8B-B14F-4D97-AF65-F5344CB8AC3E}">
        <p14:creationId xmlns:p14="http://schemas.microsoft.com/office/powerpoint/2010/main" val="41824626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9F0E40C-7E28-EBC3-7B62-EB10B9E70D29}"/>
              </a:ext>
            </a:extLst>
          </p:cNvPr>
          <p:cNvGrpSpPr/>
          <p:nvPr userDrawn="1"/>
        </p:nvGrpSpPr>
        <p:grpSpPr>
          <a:xfrm>
            <a:off x="5" y="2437828"/>
            <a:ext cx="24377648" cy="12939080"/>
            <a:chOff x="0" y="5948736"/>
            <a:chExt cx="7499656" cy="397960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A0555C2-40A4-F37E-B19F-7AB884B26C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09024" y="5961600"/>
              <a:ext cx="790632" cy="3966739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EA5477B-2EB3-EC62-AC82-4E1E06ED34FB}"/>
                </a:ext>
              </a:extLst>
            </p:cNvPr>
            <p:cNvGrpSpPr/>
            <p:nvPr userDrawn="1"/>
          </p:nvGrpSpPr>
          <p:grpSpPr>
            <a:xfrm>
              <a:off x="0" y="5948736"/>
              <a:ext cx="7339872" cy="3979603"/>
              <a:chOff x="-760288" y="1068123"/>
              <a:chExt cx="19007439" cy="9535526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4F1B7F37-B734-4926-2934-510E9AB4235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911100" y="1068123"/>
                <a:ext cx="10336051" cy="9535526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0BBA85E8-803D-AECF-41C4-56E8D37A51F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-1"/>
              <a:stretch/>
            </p:blipFill>
            <p:spPr>
              <a:xfrm>
                <a:off x="-760288" y="1098946"/>
                <a:ext cx="10336051" cy="9504703"/>
              </a:xfrm>
              <a:prstGeom prst="rect">
                <a:avLst/>
              </a:prstGeom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269" y="4959929"/>
            <a:ext cx="21025723" cy="4165022"/>
          </a:xfrm>
        </p:spPr>
        <p:txBody>
          <a:bodyPr anchor="b"/>
          <a:lstStyle>
            <a:lvl1pPr>
              <a:defRPr sz="11997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269" y="9178929"/>
            <a:ext cx="21025723" cy="3000374"/>
          </a:xfrm>
        </p:spPr>
        <p:txBody>
          <a:bodyPr/>
          <a:lstStyle>
            <a:lvl1pPr marL="0" indent="0">
              <a:buNone/>
              <a:defRPr sz="4799">
                <a:solidFill>
                  <a:schemeClr val="tx1">
                    <a:tint val="75000"/>
                  </a:schemeClr>
                </a:solidFill>
              </a:defRPr>
            </a:lvl1pPr>
            <a:lvl2pPr marL="914149" indent="0">
              <a:buNone/>
              <a:defRPr sz="3999">
                <a:solidFill>
                  <a:schemeClr val="tx1">
                    <a:tint val="75000"/>
                  </a:schemeClr>
                </a:solidFill>
              </a:defRPr>
            </a:lvl2pPr>
            <a:lvl3pPr marL="1828297" indent="0">
              <a:buNone/>
              <a:defRPr sz="3599">
                <a:solidFill>
                  <a:schemeClr val="tx1">
                    <a:tint val="75000"/>
                  </a:schemeClr>
                </a:solidFill>
              </a:defRPr>
            </a:lvl3pPr>
            <a:lvl4pPr marL="2742446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4pPr>
            <a:lvl5pPr marL="3656594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5pPr>
            <a:lvl6pPr marL="4570743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6pPr>
            <a:lvl7pPr marL="5484890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7pPr>
            <a:lvl8pPr marL="6399040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8pPr>
            <a:lvl9pPr marL="7313189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FBB1-02EA-4D40-94EC-746565E5EBA3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971E6-D396-4429-8C22-181AEFBE4E75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1E88524-578C-2A13-44B6-73C4C2B9982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0439" y="1025501"/>
            <a:ext cx="4391542" cy="118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847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AA53E1F-AE9C-426F-23C1-D111ABBAAC57}"/>
              </a:ext>
            </a:extLst>
          </p:cNvPr>
          <p:cNvGrpSpPr/>
          <p:nvPr userDrawn="1"/>
        </p:nvGrpSpPr>
        <p:grpSpPr>
          <a:xfrm rot="16200000">
            <a:off x="14430784" y="3769126"/>
            <a:ext cx="13716002" cy="6177745"/>
            <a:chOff x="4328280" y="5948737"/>
            <a:chExt cx="5564935" cy="250712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16B56CE-3F7D-467A-BF6A-A2127A10B2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09024" y="5961601"/>
              <a:ext cx="3184191" cy="249425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E82F692-89D0-79C5-0AB0-0E8158D2BC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28280" y="5948737"/>
              <a:ext cx="3011593" cy="2507123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140" y="914400"/>
            <a:ext cx="12947449" cy="3200400"/>
          </a:xfrm>
        </p:spPr>
        <p:txBody>
          <a:bodyPr anchor="ctr"/>
          <a:lstStyle>
            <a:lvl1pPr>
              <a:defRPr sz="6398" b="1">
                <a:solidFill>
                  <a:srgbClr val="2E9EB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870866" y="914405"/>
            <a:ext cx="7262508" cy="11798302"/>
          </a:xfrm>
          <a:prstGeom prst="roundRect">
            <a:avLst>
              <a:gd name="adj" fmla="val 7019"/>
            </a:avLst>
          </a:prstGeom>
          <a:effectLst/>
        </p:spPr>
        <p:txBody>
          <a:bodyPr/>
          <a:lstStyle>
            <a:lvl1pPr marL="0" indent="0">
              <a:buNone/>
              <a:defRPr sz="6398"/>
            </a:lvl1pPr>
            <a:lvl2pPr marL="914149" indent="0">
              <a:buNone/>
              <a:defRPr sz="5599"/>
            </a:lvl2pPr>
            <a:lvl3pPr marL="1828297" indent="0">
              <a:buNone/>
              <a:defRPr sz="4799"/>
            </a:lvl3pPr>
            <a:lvl4pPr marL="2742446" indent="0">
              <a:buNone/>
              <a:defRPr sz="3999"/>
            </a:lvl4pPr>
            <a:lvl5pPr marL="3656594" indent="0">
              <a:buNone/>
              <a:defRPr sz="3999"/>
            </a:lvl5pPr>
            <a:lvl6pPr marL="4570743" indent="0">
              <a:buNone/>
              <a:defRPr sz="3999"/>
            </a:lvl6pPr>
            <a:lvl7pPr marL="5484890" indent="0">
              <a:buNone/>
              <a:defRPr sz="3999"/>
            </a:lvl7pPr>
            <a:lvl8pPr marL="6399040" indent="0">
              <a:buNone/>
              <a:defRPr sz="3999"/>
            </a:lvl8pPr>
            <a:lvl9pPr marL="7313189" indent="0">
              <a:buNone/>
              <a:defRPr sz="39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140" y="4114802"/>
            <a:ext cx="12947449" cy="7623176"/>
          </a:xfrm>
        </p:spPr>
        <p:txBody>
          <a:bodyPr>
            <a:normAutofit/>
          </a:bodyPr>
          <a:lstStyle>
            <a:lvl1pPr marL="0" indent="0">
              <a:buNone/>
              <a:defRPr sz="3999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149" indent="0">
              <a:buNone/>
              <a:defRPr sz="2799"/>
            </a:lvl2pPr>
            <a:lvl3pPr marL="1828297" indent="0">
              <a:buNone/>
              <a:defRPr sz="2399"/>
            </a:lvl3pPr>
            <a:lvl4pPr marL="2742446" indent="0">
              <a:buNone/>
              <a:defRPr sz="2000"/>
            </a:lvl4pPr>
            <a:lvl5pPr marL="3656594" indent="0">
              <a:buNone/>
              <a:defRPr sz="2000"/>
            </a:lvl5pPr>
            <a:lvl6pPr marL="4570743" indent="0">
              <a:buNone/>
              <a:defRPr sz="2000"/>
            </a:lvl6pPr>
            <a:lvl7pPr marL="5484890" indent="0">
              <a:buNone/>
              <a:defRPr sz="2000"/>
            </a:lvl7pPr>
            <a:lvl8pPr marL="6399040" indent="0">
              <a:buNone/>
              <a:defRPr sz="2000"/>
            </a:lvl8pPr>
            <a:lvl9pPr marL="7313189" indent="0">
              <a:buNone/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FBB1-02EA-4D40-94EC-746565E5EBA3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971E6-D396-4429-8C22-181AEFBE4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918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16BBDCAD-50F0-8FEB-73C8-85534C747C5B}"/>
              </a:ext>
            </a:extLst>
          </p:cNvPr>
          <p:cNvGrpSpPr/>
          <p:nvPr userDrawn="1"/>
        </p:nvGrpSpPr>
        <p:grpSpPr>
          <a:xfrm>
            <a:off x="1" y="7536647"/>
            <a:ext cx="24377644" cy="6179354"/>
            <a:chOff x="0" y="5948736"/>
            <a:chExt cx="9893215" cy="250712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330036A-956E-3BCA-4172-5A3BDBD9EF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09024" y="5961601"/>
              <a:ext cx="3184191" cy="2494257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2F41E6A-8022-9ED9-7625-39ED97EA63E4}"/>
                </a:ext>
              </a:extLst>
            </p:cNvPr>
            <p:cNvGrpSpPr/>
            <p:nvPr userDrawn="1"/>
          </p:nvGrpSpPr>
          <p:grpSpPr>
            <a:xfrm>
              <a:off x="0" y="5948736"/>
              <a:ext cx="7339872" cy="2507123"/>
              <a:chOff x="-760288" y="1068123"/>
              <a:chExt cx="19007439" cy="6007317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E2F53115-D931-84E4-EBC5-54989FCEFA7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911100" y="1068123"/>
                <a:ext cx="10336051" cy="6007317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0A4BBAE4-057B-6421-F5C9-CE0D2624C9F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-2"/>
              <a:stretch/>
            </p:blipFill>
            <p:spPr>
              <a:xfrm>
                <a:off x="-760288" y="1098946"/>
                <a:ext cx="10336051" cy="5976488"/>
              </a:xfrm>
              <a:prstGeom prst="rect">
                <a:avLst/>
              </a:prstGeom>
            </p:spPr>
          </p:pic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206" y="2244726"/>
            <a:ext cx="18283238" cy="4775200"/>
          </a:xfrm>
        </p:spPr>
        <p:txBody>
          <a:bodyPr anchor="b"/>
          <a:lstStyle>
            <a:lvl1pPr algn="ctr">
              <a:defRPr sz="11997" b="1">
                <a:solidFill>
                  <a:srgbClr val="2E9EB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549" y="518806"/>
            <a:ext cx="2075149" cy="3451840"/>
          </a:xfrm>
          <a:prstGeom prst="rect">
            <a:avLst/>
          </a:prstGeom>
        </p:spPr>
      </p:pic>
      <p:sp>
        <p:nvSpPr>
          <p:cNvPr id="3" name="Text Placeholder 35">
            <a:extLst>
              <a:ext uri="{FF2B5EF4-FFF2-40B4-BE49-F238E27FC236}">
                <a16:creationId xmlns:a16="http://schemas.microsoft.com/office/drawing/2014/main" id="{076305B8-BF27-EEA7-4FC9-EF7111C26DC5}"/>
              </a:ext>
            </a:extLst>
          </p:cNvPr>
          <p:cNvSpPr>
            <a:spLocks noGrp="1"/>
          </p:cNvSpPr>
          <p:nvPr userDrawn="1"/>
        </p:nvSpPr>
        <p:spPr>
          <a:xfrm>
            <a:off x="3047207" y="10161916"/>
            <a:ext cx="18283236" cy="3003076"/>
          </a:xfrm>
          <a:prstGeom prst="rect">
            <a:avLst/>
          </a:prstGeom>
        </p:spPr>
        <p:txBody>
          <a:bodyPr vert="horz" lIns="182832" tIns="91416" rIns="182832" bIns="91416" rtlCol="0">
            <a:normAutofit fontScale="92500" lnSpcReduction="1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5599" dirty="0"/>
              <a:t>Click to edit Master text styles</a:t>
            </a:r>
          </a:p>
          <a:p>
            <a:pPr lvl="1"/>
            <a:r>
              <a:rPr lang="en-US" sz="4799" dirty="0"/>
              <a:t>Second level</a:t>
            </a:r>
          </a:p>
          <a:p>
            <a:pPr lvl="2"/>
            <a:r>
              <a:rPr lang="en-US" sz="3999" dirty="0"/>
              <a:t>Third level</a:t>
            </a:r>
          </a:p>
          <a:p>
            <a:pPr lvl="3"/>
            <a:r>
              <a:rPr lang="en-US" sz="3599" dirty="0"/>
              <a:t>Fourth level</a:t>
            </a:r>
          </a:p>
          <a:p>
            <a:pPr lvl="4"/>
            <a:r>
              <a:rPr lang="en-US" sz="3599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53025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8" t="12547" r="16160" b="193"/>
          <a:stretch/>
        </p:blipFill>
        <p:spPr>
          <a:xfrm flipH="1">
            <a:off x="-22165" y="0"/>
            <a:ext cx="24477206" cy="13751388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906050" y="239127"/>
            <a:ext cx="2542498" cy="2616442"/>
            <a:chOff x="1159787" y="276045"/>
            <a:chExt cx="953685" cy="1308221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159787" y="276045"/>
              <a:ext cx="953685" cy="1308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9"/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7361" y="324641"/>
              <a:ext cx="758536" cy="1211029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 userDrawn="1"/>
        </p:nvSpPr>
        <p:spPr>
          <a:xfrm>
            <a:off x="-72717" y="13162005"/>
            <a:ext cx="24377650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9" b="0" dirty="0">
                <a:latin typeface="Arial" panose="020B0604020202020204" pitchFamily="34" charset="0"/>
                <a:cs typeface="Arial" panose="020B0604020202020204" pitchFamily="34" charset="0"/>
              </a:rPr>
              <a:t>Eureka   |   Fairfield   |   Redding   |   Santa Rosa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-38694" y="8021476"/>
            <a:ext cx="24416344" cy="2269664"/>
          </a:xfrm>
          <a:prstGeom prst="rect">
            <a:avLst/>
          </a:prstGeom>
          <a:solidFill>
            <a:srgbClr val="1F4E79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798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05313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ional Stru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B9458C-E572-3BC8-27D3-A637018943CD}"/>
              </a:ext>
            </a:extLst>
          </p:cNvPr>
          <p:cNvSpPr/>
          <p:nvPr userDrawn="1"/>
        </p:nvSpPr>
        <p:spPr>
          <a:xfrm>
            <a:off x="0" y="0"/>
            <a:ext cx="24377650" cy="2440864"/>
          </a:xfrm>
          <a:prstGeom prst="rect">
            <a:avLst/>
          </a:prstGeom>
          <a:solidFill>
            <a:srgbClr val="2E9E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99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FBB1-02EA-4D40-94EC-746565E5EBA3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971E6-D396-4429-8C22-181AEFBE4E75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216BDB6-E06A-B2D8-D4E3-EDAFA28244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01688" y="275446"/>
            <a:ext cx="1172727" cy="1975104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3E958E64-45DA-C168-88D7-6A01F069EC5B}"/>
              </a:ext>
            </a:extLst>
          </p:cNvPr>
          <p:cNvGrpSpPr/>
          <p:nvPr userDrawn="1"/>
        </p:nvGrpSpPr>
        <p:grpSpPr>
          <a:xfrm>
            <a:off x="0" y="12139911"/>
            <a:ext cx="24377650" cy="1591790"/>
            <a:chOff x="0" y="5948737"/>
            <a:chExt cx="14048896" cy="917112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23140D2-A81E-67BD-B86D-22E168C3181A}"/>
                </a:ext>
              </a:extLst>
            </p:cNvPr>
            <p:cNvGrpSpPr/>
            <p:nvPr userDrawn="1"/>
          </p:nvGrpSpPr>
          <p:grpSpPr>
            <a:xfrm>
              <a:off x="6709024" y="5948737"/>
              <a:ext cx="7339872" cy="917112"/>
              <a:chOff x="-760288" y="1068125"/>
              <a:chExt cx="19007439" cy="2197492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17C4420D-9410-5B36-A4C0-CFDF516269D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-4"/>
              <a:stretch/>
            </p:blipFill>
            <p:spPr>
              <a:xfrm>
                <a:off x="7911100" y="1068125"/>
                <a:ext cx="10336051" cy="2197492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5E82B6ED-9068-F6AD-94F3-5C4189FEE30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-760288" y="1098949"/>
                <a:ext cx="10336051" cy="2155346"/>
              </a:xfrm>
              <a:prstGeom prst="rect">
                <a:avLst/>
              </a:prstGeom>
            </p:spPr>
          </p:pic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88134D2-B586-AD55-EF4B-29E87423675E}"/>
                </a:ext>
              </a:extLst>
            </p:cNvPr>
            <p:cNvGrpSpPr/>
            <p:nvPr userDrawn="1"/>
          </p:nvGrpSpPr>
          <p:grpSpPr>
            <a:xfrm>
              <a:off x="0" y="5948737"/>
              <a:ext cx="7339872" cy="917112"/>
              <a:chOff x="-760288" y="1068125"/>
              <a:chExt cx="19007439" cy="2197492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E0598012-E222-A4E9-7083-3122F053CDC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-4"/>
              <a:stretch/>
            </p:blipFill>
            <p:spPr>
              <a:xfrm>
                <a:off x="7911100" y="1068125"/>
                <a:ext cx="10336051" cy="2197492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183A61AB-283D-AF62-093A-A5A8E451F7B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-760288" y="1098949"/>
                <a:ext cx="10336051" cy="2155346"/>
              </a:xfrm>
              <a:prstGeom prst="rect">
                <a:avLst/>
              </a:prstGeom>
            </p:spPr>
          </p:pic>
        </p:grp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33C387E7-E0AE-2159-03E9-4182693A8167}"/>
              </a:ext>
            </a:extLst>
          </p:cNvPr>
          <p:cNvSpPr/>
          <p:nvPr userDrawn="1"/>
        </p:nvSpPr>
        <p:spPr>
          <a:xfrm>
            <a:off x="0" y="11741794"/>
            <a:ext cx="24377650" cy="1941816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99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F357D91-1D03-CCFE-1E2D-9B7D3570680A}"/>
              </a:ext>
            </a:extLst>
          </p:cNvPr>
          <p:cNvSpPr txBox="1">
            <a:spLocks/>
          </p:cNvSpPr>
          <p:nvPr userDrawn="1"/>
        </p:nvSpPr>
        <p:spPr>
          <a:xfrm>
            <a:off x="0" y="540129"/>
            <a:ext cx="22701687" cy="19804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7198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Structure</a:t>
            </a:r>
          </a:p>
        </p:txBody>
      </p:sp>
      <p:pic>
        <p:nvPicPr>
          <p:cNvPr id="3" name="Picture 2" descr="A map of the state of the united states&#10;&#10;Description automatically generated">
            <a:extLst>
              <a:ext uri="{FF2B5EF4-FFF2-40B4-BE49-F238E27FC236}">
                <a16:creationId xmlns:a16="http://schemas.microsoft.com/office/drawing/2014/main" id="{BDB888B8-6600-23FA-AD8D-D4811FFE607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8507" y="2440865"/>
            <a:ext cx="19700636" cy="1040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220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56"/>
          <a:stretch/>
        </p:blipFill>
        <p:spPr>
          <a:xfrm>
            <a:off x="15051381" y="9531"/>
            <a:ext cx="9377059" cy="137064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4C1A4A-7D4D-B225-205E-82594D2832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094367" y="-2094367"/>
            <a:ext cx="13716006" cy="179047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9171" y="2244726"/>
            <a:ext cx="10963528" cy="4775200"/>
          </a:xfrm>
        </p:spPr>
        <p:txBody>
          <a:bodyPr anchor="ctr"/>
          <a:lstStyle>
            <a:lvl1pPr algn="l">
              <a:defRPr sz="11997" b="1">
                <a:solidFill>
                  <a:srgbClr val="4167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5964" y="7204075"/>
            <a:ext cx="10963528" cy="3311526"/>
          </a:xfrm>
        </p:spPr>
        <p:txBody>
          <a:bodyPr/>
          <a:lstStyle>
            <a:lvl1pPr marL="0" indent="0" algn="l">
              <a:buNone/>
              <a:defRPr sz="4799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149" indent="0" algn="ctr">
              <a:buNone/>
              <a:defRPr sz="3999"/>
            </a:lvl2pPr>
            <a:lvl3pPr marL="1828297" indent="0" algn="ctr">
              <a:buNone/>
              <a:defRPr sz="3599"/>
            </a:lvl3pPr>
            <a:lvl4pPr marL="2742446" indent="0" algn="ctr">
              <a:buNone/>
              <a:defRPr sz="3199"/>
            </a:lvl4pPr>
            <a:lvl5pPr marL="3656594" indent="0" algn="ctr">
              <a:buNone/>
              <a:defRPr sz="3199"/>
            </a:lvl5pPr>
            <a:lvl6pPr marL="4570743" indent="0" algn="ctr">
              <a:buNone/>
              <a:defRPr sz="3199"/>
            </a:lvl6pPr>
            <a:lvl7pPr marL="5484890" indent="0" algn="ctr">
              <a:buNone/>
              <a:defRPr sz="3199"/>
            </a:lvl7pPr>
            <a:lvl8pPr marL="6399040" indent="0" algn="ctr">
              <a:buNone/>
              <a:defRPr sz="3199"/>
            </a:lvl8pPr>
            <a:lvl9pPr marL="7313189" indent="0" algn="ctr">
              <a:buNone/>
              <a:defRPr sz="3199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75097" y="11699877"/>
            <a:ext cx="5484971" cy="730250"/>
          </a:xfrm>
        </p:spPr>
        <p:txBody>
          <a:bodyPr/>
          <a:lstStyle/>
          <a:p>
            <a:fld id="{BC3CFBB1-02EA-4D40-94EC-746565E5EBA3}" type="datetimeFigureOut">
              <a:rPr lang="en-US" smtClean="0"/>
              <a:t>7/14/2025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16715" y="11699873"/>
            <a:ext cx="5484971" cy="730250"/>
          </a:xfrm>
        </p:spPr>
        <p:txBody>
          <a:bodyPr/>
          <a:lstStyle/>
          <a:p>
            <a:fld id="{6CD971E6-D396-4429-8C22-181AEFBE4E7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B070E05-154C-25A4-D016-8B1ECD544F5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5968" y="11314193"/>
            <a:ext cx="4972483" cy="134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284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82" y="-38097"/>
            <a:ext cx="24301470" cy="137540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4C1A4A-7D4D-B225-205E-82594D2832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094367" y="-2094367"/>
            <a:ext cx="13716006" cy="179047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9171" y="2244726"/>
            <a:ext cx="10963528" cy="4775200"/>
          </a:xfrm>
        </p:spPr>
        <p:txBody>
          <a:bodyPr anchor="ctr"/>
          <a:lstStyle>
            <a:lvl1pPr algn="l">
              <a:defRPr sz="11997" b="1">
                <a:solidFill>
                  <a:srgbClr val="4167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5964" y="7204075"/>
            <a:ext cx="10963528" cy="3311526"/>
          </a:xfrm>
        </p:spPr>
        <p:txBody>
          <a:bodyPr/>
          <a:lstStyle>
            <a:lvl1pPr marL="0" indent="0" algn="l">
              <a:buNone/>
              <a:defRPr sz="4799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149" indent="0" algn="ctr">
              <a:buNone/>
              <a:defRPr sz="3999"/>
            </a:lvl2pPr>
            <a:lvl3pPr marL="1828297" indent="0" algn="ctr">
              <a:buNone/>
              <a:defRPr sz="3599"/>
            </a:lvl3pPr>
            <a:lvl4pPr marL="2742446" indent="0" algn="ctr">
              <a:buNone/>
              <a:defRPr sz="3199"/>
            </a:lvl4pPr>
            <a:lvl5pPr marL="3656594" indent="0" algn="ctr">
              <a:buNone/>
              <a:defRPr sz="3199"/>
            </a:lvl5pPr>
            <a:lvl6pPr marL="4570743" indent="0" algn="ctr">
              <a:buNone/>
              <a:defRPr sz="3199"/>
            </a:lvl6pPr>
            <a:lvl7pPr marL="5484890" indent="0" algn="ctr">
              <a:buNone/>
              <a:defRPr sz="3199"/>
            </a:lvl7pPr>
            <a:lvl8pPr marL="6399040" indent="0" algn="ctr">
              <a:buNone/>
              <a:defRPr sz="3199"/>
            </a:lvl8pPr>
            <a:lvl9pPr marL="7313189" indent="0" algn="ctr">
              <a:buNone/>
              <a:defRPr sz="3199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75097" y="11699877"/>
            <a:ext cx="5484971" cy="730250"/>
          </a:xfrm>
        </p:spPr>
        <p:txBody>
          <a:bodyPr/>
          <a:lstStyle/>
          <a:p>
            <a:fld id="{BC3CFBB1-02EA-4D40-94EC-746565E5EBA3}" type="datetimeFigureOut">
              <a:rPr lang="en-US" smtClean="0"/>
              <a:t>7/14/2025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16715" y="11699873"/>
            <a:ext cx="5484971" cy="730250"/>
          </a:xfrm>
        </p:spPr>
        <p:txBody>
          <a:bodyPr/>
          <a:lstStyle/>
          <a:p>
            <a:fld id="{6CD971E6-D396-4429-8C22-181AEFBE4E7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B070E05-154C-25A4-D016-8B1ECD544F5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5968" y="11314193"/>
            <a:ext cx="4972483" cy="134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805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A530AEE-6142-8852-4181-5BDC5DD71FE0}"/>
              </a:ext>
            </a:extLst>
          </p:cNvPr>
          <p:cNvSpPr/>
          <p:nvPr userDrawn="1"/>
        </p:nvSpPr>
        <p:spPr>
          <a:xfrm>
            <a:off x="8116648" y="1"/>
            <a:ext cx="8117757" cy="1133301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b="12731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99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875F03B-D947-4C12-77EE-2F10EBDD3E15}"/>
              </a:ext>
            </a:extLst>
          </p:cNvPr>
          <p:cNvSpPr/>
          <p:nvPr userDrawn="1"/>
        </p:nvSpPr>
        <p:spPr>
          <a:xfrm>
            <a:off x="16233298" y="1"/>
            <a:ext cx="8144357" cy="11333018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99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775BAF-42FB-C740-6D1B-C68B3A4D3FEB}"/>
              </a:ext>
            </a:extLst>
          </p:cNvPr>
          <p:cNvSpPr/>
          <p:nvPr userDrawn="1"/>
        </p:nvSpPr>
        <p:spPr>
          <a:xfrm>
            <a:off x="0" y="1"/>
            <a:ext cx="8117757" cy="1133301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99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FBB1-02EA-4D40-94EC-746565E5EBA3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971E6-D396-4429-8C22-181AEFBE4E75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01BCB0D-0903-ECB0-7E09-C60A61F2EA75}"/>
              </a:ext>
            </a:extLst>
          </p:cNvPr>
          <p:cNvGrpSpPr/>
          <p:nvPr userDrawn="1"/>
        </p:nvGrpSpPr>
        <p:grpSpPr>
          <a:xfrm>
            <a:off x="1" y="7536647"/>
            <a:ext cx="24377644" cy="6179354"/>
            <a:chOff x="0" y="5948736"/>
            <a:chExt cx="9893215" cy="2507123"/>
          </a:xfrm>
          <a:effectLst>
            <a:outerShdw blurRad="50800" dist="38100" dir="16200000" rotWithShape="0">
              <a:prstClr val="black">
                <a:alpha val="10584"/>
              </a:prstClr>
            </a:outerShdw>
          </a:effectLst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15A66D5-A460-EFC8-8124-8F835FB8EB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09024" y="5961601"/>
              <a:ext cx="3184191" cy="2494257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9AF6933-85CD-E917-427E-38885ED082B7}"/>
                </a:ext>
              </a:extLst>
            </p:cNvPr>
            <p:cNvGrpSpPr/>
            <p:nvPr userDrawn="1"/>
          </p:nvGrpSpPr>
          <p:grpSpPr>
            <a:xfrm>
              <a:off x="0" y="5948736"/>
              <a:ext cx="7339872" cy="2507123"/>
              <a:chOff x="-760288" y="1068123"/>
              <a:chExt cx="19007439" cy="6007317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9208947B-5B40-D41B-7E11-BC9EBDA7829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911100" y="1068123"/>
                <a:ext cx="10336051" cy="6007317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0CA0A05C-4A82-32ED-8510-7E8B06D57D6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-2"/>
              <a:stretch/>
            </p:blipFill>
            <p:spPr>
              <a:xfrm>
                <a:off x="-760288" y="1098946"/>
                <a:ext cx="10336051" cy="5976488"/>
              </a:xfrm>
              <a:prstGeom prst="rect">
                <a:avLst/>
              </a:prstGeom>
            </p:spPr>
          </p:pic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209" y="10701862"/>
            <a:ext cx="18214761" cy="2202480"/>
          </a:xfrm>
        </p:spPr>
        <p:txBody>
          <a:bodyPr anchor="ctr">
            <a:normAutofit/>
          </a:bodyPr>
          <a:lstStyle>
            <a:lvl1pPr algn="ctr">
              <a:defRPr sz="8798" b="1">
                <a:solidFill>
                  <a:srgbClr val="2E9EB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524" y="10413835"/>
            <a:ext cx="1670379" cy="277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151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FBB1-02EA-4D40-94EC-746565E5EBA3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971E6-D396-4429-8C22-181AEFBE4E7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524" y="580451"/>
            <a:ext cx="1670379" cy="277853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01BCB0D-0903-ECB0-7E09-C60A61F2EA75}"/>
              </a:ext>
            </a:extLst>
          </p:cNvPr>
          <p:cNvGrpSpPr/>
          <p:nvPr userDrawn="1"/>
        </p:nvGrpSpPr>
        <p:grpSpPr>
          <a:xfrm>
            <a:off x="1" y="7536647"/>
            <a:ext cx="24377644" cy="6179354"/>
            <a:chOff x="0" y="5948736"/>
            <a:chExt cx="9893215" cy="2507123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15A66D5-A460-EFC8-8124-8F835FB8EB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09024" y="5961601"/>
              <a:ext cx="3184191" cy="2494257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9AF6933-85CD-E917-427E-38885ED082B7}"/>
                </a:ext>
              </a:extLst>
            </p:cNvPr>
            <p:cNvGrpSpPr/>
            <p:nvPr userDrawn="1"/>
          </p:nvGrpSpPr>
          <p:grpSpPr>
            <a:xfrm>
              <a:off x="0" y="5948736"/>
              <a:ext cx="7339872" cy="2507123"/>
              <a:chOff x="-760288" y="1068123"/>
              <a:chExt cx="19007439" cy="6007317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9208947B-5B40-D41B-7E11-BC9EBDA7829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911100" y="1068123"/>
                <a:ext cx="10336051" cy="6007317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0CA0A05C-4A82-32ED-8510-7E8B06D57D6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-2"/>
              <a:stretch/>
            </p:blipFill>
            <p:spPr>
              <a:xfrm>
                <a:off x="-760288" y="1098946"/>
                <a:ext cx="10336051" cy="5976488"/>
              </a:xfrm>
              <a:prstGeom prst="rect">
                <a:avLst/>
              </a:prstGeom>
            </p:spPr>
          </p:pic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209" y="10701862"/>
            <a:ext cx="18214761" cy="2202480"/>
          </a:xfrm>
        </p:spPr>
        <p:txBody>
          <a:bodyPr anchor="ctr">
            <a:normAutofit/>
          </a:bodyPr>
          <a:lstStyle>
            <a:lvl1pPr algn="ctr">
              <a:defRPr sz="8798" b="1">
                <a:solidFill>
                  <a:srgbClr val="2E9EB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047206" y="580453"/>
            <a:ext cx="19654480" cy="6683146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223" indent="-457074">
              <a:lnSpc>
                <a:spcPct val="100000"/>
              </a:lnSpc>
              <a:buFont typeface="Courier New" panose="02070309020205020404" pitchFamily="49" charset="0"/>
              <a:buChar char="o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285371" indent="-457074">
              <a:lnSpc>
                <a:spcPct val="100000"/>
              </a:lnSpc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2438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9"/>
          <a:stretch/>
        </p:blipFill>
        <p:spPr>
          <a:xfrm>
            <a:off x="-29017" y="3"/>
            <a:ext cx="24377644" cy="1172754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FBB1-02EA-4D40-94EC-746565E5EBA3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971E6-D396-4429-8C22-181AEFBE4E7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524" y="580451"/>
            <a:ext cx="1670379" cy="277853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01BCB0D-0903-ECB0-7E09-C60A61F2EA75}"/>
              </a:ext>
            </a:extLst>
          </p:cNvPr>
          <p:cNvGrpSpPr/>
          <p:nvPr userDrawn="1"/>
        </p:nvGrpSpPr>
        <p:grpSpPr>
          <a:xfrm>
            <a:off x="1" y="7536647"/>
            <a:ext cx="24377644" cy="6179354"/>
            <a:chOff x="0" y="5948736"/>
            <a:chExt cx="9893215" cy="2507123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15A66D5-A460-EFC8-8124-8F835FB8EB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09024" y="5961601"/>
              <a:ext cx="3184191" cy="2494257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9AF6933-85CD-E917-427E-38885ED082B7}"/>
                </a:ext>
              </a:extLst>
            </p:cNvPr>
            <p:cNvGrpSpPr/>
            <p:nvPr userDrawn="1"/>
          </p:nvGrpSpPr>
          <p:grpSpPr>
            <a:xfrm>
              <a:off x="0" y="5948736"/>
              <a:ext cx="7339872" cy="2507123"/>
              <a:chOff x="-760288" y="1068123"/>
              <a:chExt cx="19007439" cy="6007317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9208947B-5B40-D41B-7E11-BC9EBDA7829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911100" y="1068123"/>
                <a:ext cx="10336051" cy="6007317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0CA0A05C-4A82-32ED-8510-7E8B06D57D6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-2"/>
              <a:stretch/>
            </p:blipFill>
            <p:spPr>
              <a:xfrm>
                <a:off x="-760288" y="1098946"/>
                <a:ext cx="10336051" cy="5976488"/>
              </a:xfrm>
              <a:prstGeom prst="rect">
                <a:avLst/>
              </a:prstGeom>
            </p:spPr>
          </p:pic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209" y="10701862"/>
            <a:ext cx="18214761" cy="2202480"/>
          </a:xfrm>
        </p:spPr>
        <p:txBody>
          <a:bodyPr anchor="ctr">
            <a:normAutofit/>
          </a:bodyPr>
          <a:lstStyle>
            <a:lvl1pPr algn="ctr">
              <a:defRPr sz="8798" b="1">
                <a:solidFill>
                  <a:srgbClr val="2E9EB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9372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2"/>
            <a:ext cx="24377650" cy="93726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FBB1-02EA-4D40-94EC-746565E5EBA3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971E6-D396-4429-8C22-181AEFBE4E7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524" y="580451"/>
            <a:ext cx="1670379" cy="277853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01BCB0D-0903-ECB0-7E09-C60A61F2EA75}"/>
              </a:ext>
            </a:extLst>
          </p:cNvPr>
          <p:cNvGrpSpPr/>
          <p:nvPr userDrawn="1"/>
        </p:nvGrpSpPr>
        <p:grpSpPr>
          <a:xfrm>
            <a:off x="1" y="7536647"/>
            <a:ext cx="24377644" cy="6179354"/>
            <a:chOff x="0" y="5948736"/>
            <a:chExt cx="9893215" cy="2507123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15A66D5-A460-EFC8-8124-8F835FB8EB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09024" y="5961601"/>
              <a:ext cx="3184191" cy="2494257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9AF6933-85CD-E917-427E-38885ED082B7}"/>
                </a:ext>
              </a:extLst>
            </p:cNvPr>
            <p:cNvGrpSpPr/>
            <p:nvPr userDrawn="1"/>
          </p:nvGrpSpPr>
          <p:grpSpPr>
            <a:xfrm>
              <a:off x="0" y="5948736"/>
              <a:ext cx="7339872" cy="2507123"/>
              <a:chOff x="-760288" y="1068123"/>
              <a:chExt cx="19007439" cy="6007317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9208947B-5B40-D41B-7E11-BC9EBDA7829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911100" y="1068123"/>
                <a:ext cx="10336051" cy="6007317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0CA0A05C-4A82-32ED-8510-7E8B06D57D6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-2"/>
              <a:stretch/>
            </p:blipFill>
            <p:spPr>
              <a:xfrm>
                <a:off x="-760288" y="1098946"/>
                <a:ext cx="10336051" cy="5976488"/>
              </a:xfrm>
              <a:prstGeom prst="rect">
                <a:avLst/>
              </a:prstGeom>
            </p:spPr>
          </p:pic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209" y="10701862"/>
            <a:ext cx="18214761" cy="2202480"/>
          </a:xfrm>
        </p:spPr>
        <p:txBody>
          <a:bodyPr anchor="ctr">
            <a:normAutofit/>
          </a:bodyPr>
          <a:lstStyle>
            <a:lvl1pPr algn="ctr">
              <a:defRPr sz="8798" b="1">
                <a:solidFill>
                  <a:srgbClr val="2E9EB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828860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1"/>
            <a:ext cx="21025723" cy="8702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5964" y="12712703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CFBB1-02EA-4D40-94EC-746565E5EBA3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5097" y="12712703"/>
            <a:ext cx="82274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16715" y="12712703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971E6-D396-4429-8C22-181AEFBE4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753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  <p:sldLayoutId id="2147484031" r:id="rId12"/>
    <p:sldLayoutId id="2147484032" r:id="rId13"/>
    <p:sldLayoutId id="2147484033" r:id="rId14"/>
    <p:sldLayoutId id="2147484034" r:id="rId15"/>
    <p:sldLayoutId id="2147484035" r:id="rId16"/>
    <p:sldLayoutId id="2147484036" r:id="rId17"/>
    <p:sldLayoutId id="2147484037" r:id="rId18"/>
    <p:sldLayoutId id="2147484038" r:id="rId19"/>
    <p:sldLayoutId id="2147484039" r:id="rId20"/>
    <p:sldLayoutId id="2147484040" r:id="rId21"/>
    <p:sldLayoutId id="2147484041" r:id="rId22"/>
    <p:sldLayoutId id="2147484042" r:id="rId23"/>
    <p:sldLayoutId id="2147484043" r:id="rId24"/>
    <p:sldLayoutId id="2147484107" r:id="rId25"/>
  </p:sldLayoutIdLst>
  <p:txStyles>
    <p:titleStyle>
      <a:lvl1pPr algn="l" defTabSz="1828297" rtl="0" eaLnBrk="1" latinLnBrk="0" hangingPunct="1">
        <a:lnSpc>
          <a:spcPct val="90000"/>
        </a:lnSpc>
        <a:spcBef>
          <a:spcPct val="0"/>
        </a:spcBef>
        <a:buNone/>
        <a:defRPr sz="87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74" indent="-457074" algn="l" defTabSz="1828297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599" kern="1200">
          <a:solidFill>
            <a:schemeClr val="tx1"/>
          </a:solidFill>
          <a:latin typeface="+mn-lt"/>
          <a:ea typeface="+mn-ea"/>
          <a:cs typeface="+mn-cs"/>
        </a:defRPr>
      </a:lvl1pPr>
      <a:lvl2pPr marL="1371223" indent="-457074" algn="l" defTabSz="182829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799" kern="1200">
          <a:solidFill>
            <a:schemeClr val="tx1"/>
          </a:solidFill>
          <a:latin typeface="+mn-lt"/>
          <a:ea typeface="+mn-ea"/>
          <a:cs typeface="+mn-cs"/>
        </a:defRPr>
      </a:lvl2pPr>
      <a:lvl3pPr marL="2285371" indent="-457074" algn="l" defTabSz="182829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999" kern="1200">
          <a:solidFill>
            <a:schemeClr val="tx1"/>
          </a:solidFill>
          <a:latin typeface="+mn-lt"/>
          <a:ea typeface="+mn-ea"/>
          <a:cs typeface="+mn-cs"/>
        </a:defRPr>
      </a:lvl3pPr>
      <a:lvl4pPr marL="3199520" indent="-457074" algn="l" defTabSz="182829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4113669" indent="-457074" algn="l" defTabSz="182829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5027817" indent="-457074" algn="l" defTabSz="182829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1966" indent="-457074" algn="l" defTabSz="182829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114" indent="-457074" algn="l" defTabSz="182829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263" indent="-457074" algn="l" defTabSz="182829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297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49" algn="l" defTabSz="1828297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297" algn="l" defTabSz="1828297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446" algn="l" defTabSz="1828297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594" algn="l" defTabSz="1828297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743" algn="l" defTabSz="1828297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4890" algn="l" defTabSz="1828297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040" algn="l" defTabSz="1828297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189" algn="l" defTabSz="1828297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image" Target="../media/image46.emf"/><Relationship Id="rId7" Type="http://schemas.openxmlformats.org/officeDocument/2006/relationships/image" Target="../media/image50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9.png"/><Relationship Id="rId5" Type="http://schemas.openxmlformats.org/officeDocument/2006/relationships/image" Target="../media/image48.emf"/><Relationship Id="rId10" Type="http://schemas.openxmlformats.org/officeDocument/2006/relationships/image" Target="../media/image53.emf"/><Relationship Id="rId4" Type="http://schemas.openxmlformats.org/officeDocument/2006/relationships/image" Target="../media/image47.emf"/><Relationship Id="rId9" Type="http://schemas.openxmlformats.org/officeDocument/2006/relationships/image" Target="../media/image5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1.emf"/><Relationship Id="rId4" Type="http://schemas.openxmlformats.org/officeDocument/2006/relationships/image" Target="../media/image48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22AFE-A508-356A-55FD-0955BCDC22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7206" y="1450181"/>
            <a:ext cx="18283238" cy="4775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SP 2013 to SPO </a:t>
            </a:r>
            <a:br>
              <a:rPr lang="en-US" b="1" dirty="0">
                <a:latin typeface="Century Gothic" panose="020B0502020202020204" pitchFamily="34" charset="0"/>
              </a:rPr>
            </a:br>
            <a:r>
              <a:rPr lang="en-US" b="1" dirty="0">
                <a:latin typeface="Century Gothic" panose="020B0502020202020204" pitchFamily="34" charset="0"/>
              </a:rPr>
              <a:t>Migration Feasibility Check &amp; strategy </a:t>
            </a: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CFED0B-A0FB-C478-C360-781104BAF2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381749"/>
            <a:ext cx="24377650" cy="3311526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Monday, July 14, 2025,  By EA Team</a:t>
            </a:r>
          </a:p>
          <a:p>
            <a:pPr algn="l"/>
            <a:r>
              <a:rPr lang="en-US" sz="4000" dirty="0">
                <a:solidFill>
                  <a:srgbClr val="002060"/>
                </a:solidFill>
              </a:rPr>
              <a:t>						</a:t>
            </a:r>
          </a:p>
          <a:p>
            <a:pPr algn="l"/>
            <a:r>
              <a:rPr lang="en-US" sz="4000" dirty="0">
                <a:solidFill>
                  <a:srgbClr val="002060"/>
                </a:solidFill>
              </a:rPr>
              <a:t>									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234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C04ACA-C084-BFB0-A577-EE1D9C1F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Next Steps</a:t>
            </a:r>
          </a:p>
        </p:txBody>
      </p:sp>
      <p:sp>
        <p:nvSpPr>
          <p:cNvPr id="433" name="Rectangle 432">
            <a:extLst>
              <a:ext uri="{FF2B5EF4-FFF2-40B4-BE49-F238E27FC236}">
                <a16:creationId xmlns:a16="http://schemas.microsoft.com/office/drawing/2014/main" id="{F84F7B7E-F368-4489-873D-949B64707936}"/>
              </a:ext>
            </a:extLst>
          </p:cNvPr>
          <p:cNvSpPr/>
          <p:nvPr/>
        </p:nvSpPr>
        <p:spPr>
          <a:xfrm flipV="1">
            <a:off x="0" y="2684484"/>
            <a:ext cx="24082403" cy="11031515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91">
              <a:defRPr/>
            </a:pPr>
            <a:endParaRPr lang="en-IN" sz="1300" kern="0" dirty="0">
              <a:solidFill>
                <a:srgbClr val="002060"/>
              </a:solidFill>
              <a:latin typeface="Calibiri"/>
              <a:cs typeface="Arial" panose="020B0604020202020204" pitchFamily="34" charset="0"/>
            </a:endParaRPr>
          </a:p>
        </p:txBody>
      </p:sp>
      <p:sp>
        <p:nvSpPr>
          <p:cNvPr id="435" name="Rectangle 434"/>
          <p:cNvSpPr/>
          <p:nvPr/>
        </p:nvSpPr>
        <p:spPr>
          <a:xfrm>
            <a:off x="858416" y="3122403"/>
            <a:ext cx="23223971" cy="528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fi-FI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Decide the right upgrade option. Before deciding, it would be better to involve Improvement vendor &amp; Migration Tools (Sharegate/Quest) team for an assessment.</a:t>
            </a:r>
          </a:p>
          <a:p>
            <a:pPr marL="1085667" lvl="2" indent="-171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Improvement for redevelopment of Partnership4Me (Web parts in Landing Page, Mega Menu, Footer, Workflow)</a:t>
            </a:r>
          </a:p>
          <a:p>
            <a:pPr marL="1085667" lvl="2" indent="-171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Sharegate/Quest for unforeseen migration challenges/questions</a:t>
            </a:r>
          </a:p>
          <a:p>
            <a:pPr marL="1999884" lvl="4" indent="-171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Setting up an example for Partnership4MeUAT migration, 1 Department site, &amp; 2 Product sites</a:t>
            </a:r>
            <a:endParaRPr lang="fi-FI" sz="32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fi-FI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Setup, Procure Infra &amp; licenses according to migration approach</a:t>
            </a:r>
          </a:p>
          <a:p>
            <a:pPr marL="171450" indent="-171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fi-FI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required, validate with Sitecore, Nintex, MS &amp; 3rd </a:t>
            </a:r>
            <a:r>
              <a:rPr lang="fi-FI" sz="3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party vendors </a:t>
            </a:r>
            <a:r>
              <a:rPr lang="fi-FI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their product support &amp; procure licenses accordingly</a:t>
            </a:r>
          </a:p>
          <a:p>
            <a:pPr marL="171450" indent="-171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fi-FI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Upskill team’s skillset</a:t>
            </a:r>
          </a:p>
          <a:p>
            <a:pPr marL="171450" indent="-171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fi-FI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 End user trainings and prepare Training meterials.</a:t>
            </a:r>
          </a:p>
        </p:txBody>
      </p:sp>
    </p:spTree>
    <p:extLst>
      <p:ext uri="{BB962C8B-B14F-4D97-AF65-F5344CB8AC3E}">
        <p14:creationId xmlns:p14="http://schemas.microsoft.com/office/powerpoint/2010/main" val="446242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3096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C04ACA-C084-BFB0-A577-EE1D9C1F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Agenda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D9882FA-2410-07AE-B8E5-D7F106FAB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7164" y="4836892"/>
            <a:ext cx="17603322" cy="4042216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SP 2013 Inventory Summary, Migration Approaches, Strategy &amp; Tools </a:t>
            </a: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Migration from SP 2013 to SPO – Types, Pros &amp; Cons</a:t>
            </a: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Upgrade from SP 2013 to SPSE – Pros &amp; Cons </a:t>
            </a: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Challenges &amp; Solutions</a:t>
            </a: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623564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CB569FC9-DFD6-3791-AA82-AA7459BD1189}"/>
              </a:ext>
            </a:extLst>
          </p:cNvPr>
          <p:cNvSpPr/>
          <p:nvPr/>
        </p:nvSpPr>
        <p:spPr>
          <a:xfrm>
            <a:off x="12204174" y="2501144"/>
            <a:ext cx="12001546" cy="11036835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71550" lvl="1" indent="-51435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AutoNum type="arabicParenR"/>
            </a:pP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B569FC9-DFD6-3791-AA82-AA7459BD1189}"/>
              </a:ext>
            </a:extLst>
          </p:cNvPr>
          <p:cNvSpPr/>
          <p:nvPr/>
        </p:nvSpPr>
        <p:spPr>
          <a:xfrm>
            <a:off x="103520" y="2508301"/>
            <a:ext cx="11651038" cy="11138688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EC04ACA-C084-BFB0-A577-EE1D9C1F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SP 2013 Inventory Summary, Migration Approaches, Strategy &amp; Tools 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1995586"/>
              </p:ext>
            </p:extLst>
          </p:nvPr>
        </p:nvGraphicFramePr>
        <p:xfrm>
          <a:off x="342861" y="10268741"/>
          <a:ext cx="10765366" cy="2964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0868194" imgH="2123914" progId="Excel.Sheet.12">
                  <p:embed/>
                </p:oleObj>
              </mc:Choice>
              <mc:Fallback>
                <p:oleObj name="Worksheet" r:id="rId2" imgW="10868194" imgH="2123914" progId="Excel.Sheet.12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2861" y="10268741"/>
                        <a:ext cx="10765366" cy="2964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968424" y="2781626"/>
            <a:ext cx="4772745" cy="467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2E9EB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 2013 Inventory Summary:</a:t>
            </a:r>
            <a:endParaRPr lang="en-US" sz="2400" dirty="0">
              <a:solidFill>
                <a:srgbClr val="2E9EB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5" name="Connector Milestone 1" title="Connecter Line">
            <a:extLst>
              <a:ext uri="{FF2B5EF4-FFF2-40B4-BE49-F238E27FC236}">
                <a16:creationId xmlns:a16="http://schemas.microsoft.com/office/drawing/2014/main" id="{6540B9DE-D8F6-4EBE-8DC6-8E44C65F1330}"/>
              </a:ext>
            </a:extLst>
          </p:cNvPr>
          <p:cNvCxnSpPr>
            <a:cxnSpLocks/>
          </p:cNvCxnSpPr>
          <p:nvPr/>
        </p:nvCxnSpPr>
        <p:spPr>
          <a:xfrm>
            <a:off x="11978844" y="2657490"/>
            <a:ext cx="1" cy="10920488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3239002" y="2781626"/>
            <a:ext cx="9860480" cy="467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2E9EB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Key Considerations for Upgrading to Higher Version (SPO, SE):</a:t>
            </a:r>
            <a:endParaRPr lang="en-US" sz="2400" dirty="0">
              <a:solidFill>
                <a:srgbClr val="2E9EB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7060181-4E41-4DEC-BD9E-05C82C3A3CD2}"/>
              </a:ext>
            </a:extLst>
          </p:cNvPr>
          <p:cNvGrpSpPr/>
          <p:nvPr/>
        </p:nvGrpSpPr>
        <p:grpSpPr>
          <a:xfrm>
            <a:off x="342861" y="2739360"/>
            <a:ext cx="634636" cy="553503"/>
            <a:chOff x="1831564" y="1420820"/>
            <a:chExt cx="917815" cy="917815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02B1C3D-01B0-40F5-B9A6-27155EE8C3CB}"/>
                </a:ext>
              </a:extLst>
            </p:cNvPr>
            <p:cNvSpPr/>
            <p:nvPr/>
          </p:nvSpPr>
          <p:spPr>
            <a:xfrm flipV="1">
              <a:off x="1831564" y="1420820"/>
              <a:ext cx="917815" cy="917815"/>
            </a:xfrm>
            <a:prstGeom prst="ellipse">
              <a:avLst/>
            </a:prstGeom>
            <a:solidFill>
              <a:srgbClr val="2E9EB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91">
                <a:defRPr/>
              </a:pPr>
              <a:endParaRPr lang="en-IN" sz="1300" kern="0" dirty="0">
                <a:solidFill>
                  <a:srgbClr val="002060"/>
                </a:solidFill>
                <a:latin typeface="Calibiri"/>
                <a:cs typeface="Arial" panose="020B0604020202020204" pitchFamily="34" charset="0"/>
              </a:endParaRPr>
            </a:p>
          </p:txBody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8E21A989-5ECE-4E86-AAE6-10F0B8F892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58243" y="1637193"/>
              <a:ext cx="483024" cy="482846"/>
            </a:xfrm>
            <a:custGeom>
              <a:avLst/>
              <a:gdLst>
                <a:gd name="T0" fmla="*/ 423 w 1488"/>
                <a:gd name="T1" fmla="*/ 1235 h 1552"/>
                <a:gd name="T2" fmla="*/ 246 w 1488"/>
                <a:gd name="T3" fmla="*/ 1164 h 1552"/>
                <a:gd name="T4" fmla="*/ 423 w 1488"/>
                <a:gd name="T5" fmla="*/ 906 h 1552"/>
                <a:gd name="T6" fmla="*/ 246 w 1488"/>
                <a:gd name="T7" fmla="*/ 882 h 1552"/>
                <a:gd name="T8" fmla="*/ 423 w 1488"/>
                <a:gd name="T9" fmla="*/ 953 h 1552"/>
                <a:gd name="T10" fmla="*/ 729 w 1488"/>
                <a:gd name="T11" fmla="*/ 600 h 1552"/>
                <a:gd name="T12" fmla="*/ 246 w 1488"/>
                <a:gd name="T13" fmla="*/ 670 h 1552"/>
                <a:gd name="T14" fmla="*/ 729 w 1488"/>
                <a:gd name="T15" fmla="*/ 600 h 1552"/>
                <a:gd name="T16" fmla="*/ 246 w 1488"/>
                <a:gd name="T17" fmla="*/ 1023 h 1552"/>
                <a:gd name="T18" fmla="*/ 423 w 1488"/>
                <a:gd name="T19" fmla="*/ 1094 h 1552"/>
                <a:gd name="T20" fmla="*/ 1199 w 1488"/>
                <a:gd name="T21" fmla="*/ 1164 h 1552"/>
                <a:gd name="T22" fmla="*/ 881 w 1488"/>
                <a:gd name="T23" fmla="*/ 1482 h 1552"/>
                <a:gd name="T24" fmla="*/ 70 w 1488"/>
                <a:gd name="T25" fmla="*/ 71 h 1552"/>
                <a:gd name="T26" fmla="*/ 1199 w 1488"/>
                <a:gd name="T27" fmla="*/ 131 h 1552"/>
                <a:gd name="T28" fmla="*/ 1270 w 1488"/>
                <a:gd name="T29" fmla="*/ 0 h 1552"/>
                <a:gd name="T30" fmla="*/ 0 w 1488"/>
                <a:gd name="T31" fmla="*/ 1552 h 1552"/>
                <a:gd name="T32" fmla="*/ 1270 w 1488"/>
                <a:gd name="T33" fmla="*/ 1199 h 1552"/>
                <a:gd name="T34" fmla="*/ 1199 w 1488"/>
                <a:gd name="T35" fmla="*/ 787 h 1552"/>
                <a:gd name="T36" fmla="*/ 871 w 1488"/>
                <a:gd name="T37" fmla="*/ 459 h 1552"/>
                <a:gd name="T38" fmla="*/ 246 w 1488"/>
                <a:gd name="T39" fmla="*/ 529 h 1552"/>
                <a:gd name="T40" fmla="*/ 871 w 1488"/>
                <a:gd name="T41" fmla="*/ 459 h 1552"/>
                <a:gd name="T42" fmla="*/ 246 w 1488"/>
                <a:gd name="T43" fmla="*/ 811 h 1552"/>
                <a:gd name="T44" fmla="*/ 588 w 1488"/>
                <a:gd name="T45" fmla="*/ 741 h 1552"/>
                <a:gd name="T46" fmla="*/ 1012 w 1488"/>
                <a:gd name="T47" fmla="*/ 318 h 1552"/>
                <a:gd name="T48" fmla="*/ 388 w 1488"/>
                <a:gd name="T49" fmla="*/ 388 h 1552"/>
                <a:gd name="T50" fmla="*/ 1012 w 1488"/>
                <a:gd name="T51" fmla="*/ 318 h 1552"/>
                <a:gd name="T52" fmla="*/ 697 w 1488"/>
                <a:gd name="T53" fmla="*/ 1164 h 1552"/>
                <a:gd name="T54" fmla="*/ 502 w 1488"/>
                <a:gd name="T55" fmla="*/ 953 h 1552"/>
                <a:gd name="T56" fmla="*/ 493 w 1488"/>
                <a:gd name="T57" fmla="*/ 1164 h 1552"/>
                <a:gd name="T58" fmla="*/ 768 w 1488"/>
                <a:gd name="T59" fmla="*/ 1094 h 1552"/>
                <a:gd name="T60" fmla="*/ 1137 w 1488"/>
                <a:gd name="T61" fmla="*/ 318 h 1552"/>
                <a:gd name="T62" fmla="*/ 1460 w 1488"/>
                <a:gd name="T63" fmla="*/ 299 h 1552"/>
                <a:gd name="T64" fmla="*/ 1257 w 1488"/>
                <a:gd name="T65" fmla="*/ 197 h 1552"/>
                <a:gd name="T66" fmla="*/ 1403 w 1488"/>
                <a:gd name="T67" fmla="*/ 459 h 1552"/>
                <a:gd name="T68" fmla="*/ 1460 w 1488"/>
                <a:gd name="T69" fmla="*/ 299 h 1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88" h="1552">
                  <a:moveTo>
                    <a:pt x="246" y="1235"/>
                  </a:moveTo>
                  <a:lnTo>
                    <a:pt x="423" y="1235"/>
                  </a:lnTo>
                  <a:lnTo>
                    <a:pt x="423" y="1164"/>
                  </a:lnTo>
                  <a:lnTo>
                    <a:pt x="246" y="1164"/>
                  </a:lnTo>
                  <a:lnTo>
                    <a:pt x="246" y="1235"/>
                  </a:lnTo>
                  <a:close/>
                  <a:moveTo>
                    <a:pt x="423" y="906"/>
                  </a:moveTo>
                  <a:lnTo>
                    <a:pt x="447" y="882"/>
                  </a:lnTo>
                  <a:lnTo>
                    <a:pt x="246" y="882"/>
                  </a:lnTo>
                  <a:lnTo>
                    <a:pt x="246" y="953"/>
                  </a:lnTo>
                  <a:lnTo>
                    <a:pt x="423" y="953"/>
                  </a:lnTo>
                  <a:lnTo>
                    <a:pt x="423" y="906"/>
                  </a:lnTo>
                  <a:close/>
                  <a:moveTo>
                    <a:pt x="729" y="600"/>
                  </a:moveTo>
                  <a:lnTo>
                    <a:pt x="246" y="600"/>
                  </a:lnTo>
                  <a:lnTo>
                    <a:pt x="246" y="670"/>
                  </a:lnTo>
                  <a:lnTo>
                    <a:pt x="659" y="670"/>
                  </a:lnTo>
                  <a:lnTo>
                    <a:pt x="729" y="600"/>
                  </a:lnTo>
                  <a:close/>
                  <a:moveTo>
                    <a:pt x="423" y="1023"/>
                  </a:moveTo>
                  <a:lnTo>
                    <a:pt x="246" y="1023"/>
                  </a:lnTo>
                  <a:lnTo>
                    <a:pt x="246" y="1094"/>
                  </a:lnTo>
                  <a:lnTo>
                    <a:pt x="423" y="1094"/>
                  </a:lnTo>
                  <a:lnTo>
                    <a:pt x="423" y="1023"/>
                  </a:lnTo>
                  <a:close/>
                  <a:moveTo>
                    <a:pt x="1199" y="1164"/>
                  </a:moveTo>
                  <a:lnTo>
                    <a:pt x="881" y="1164"/>
                  </a:lnTo>
                  <a:lnTo>
                    <a:pt x="881" y="1482"/>
                  </a:lnTo>
                  <a:lnTo>
                    <a:pt x="70" y="1482"/>
                  </a:lnTo>
                  <a:lnTo>
                    <a:pt x="70" y="71"/>
                  </a:lnTo>
                  <a:lnTo>
                    <a:pt x="1199" y="71"/>
                  </a:lnTo>
                  <a:lnTo>
                    <a:pt x="1199" y="131"/>
                  </a:lnTo>
                  <a:cubicBezTo>
                    <a:pt x="1219" y="112"/>
                    <a:pt x="1243" y="100"/>
                    <a:pt x="1270" y="93"/>
                  </a:cubicBezTo>
                  <a:lnTo>
                    <a:pt x="1270" y="0"/>
                  </a:lnTo>
                  <a:lnTo>
                    <a:pt x="0" y="0"/>
                  </a:lnTo>
                  <a:lnTo>
                    <a:pt x="0" y="1552"/>
                  </a:lnTo>
                  <a:lnTo>
                    <a:pt x="917" y="1552"/>
                  </a:lnTo>
                  <a:lnTo>
                    <a:pt x="1270" y="1199"/>
                  </a:lnTo>
                  <a:lnTo>
                    <a:pt x="1270" y="716"/>
                  </a:lnTo>
                  <a:lnTo>
                    <a:pt x="1199" y="787"/>
                  </a:lnTo>
                  <a:lnTo>
                    <a:pt x="1199" y="1164"/>
                  </a:lnTo>
                  <a:close/>
                  <a:moveTo>
                    <a:pt x="871" y="459"/>
                  </a:moveTo>
                  <a:lnTo>
                    <a:pt x="246" y="459"/>
                  </a:lnTo>
                  <a:lnTo>
                    <a:pt x="246" y="529"/>
                  </a:lnTo>
                  <a:lnTo>
                    <a:pt x="800" y="529"/>
                  </a:lnTo>
                  <a:lnTo>
                    <a:pt x="871" y="459"/>
                  </a:lnTo>
                  <a:close/>
                  <a:moveTo>
                    <a:pt x="246" y="741"/>
                  </a:moveTo>
                  <a:lnTo>
                    <a:pt x="246" y="811"/>
                  </a:lnTo>
                  <a:lnTo>
                    <a:pt x="518" y="811"/>
                  </a:lnTo>
                  <a:lnTo>
                    <a:pt x="588" y="741"/>
                  </a:lnTo>
                  <a:lnTo>
                    <a:pt x="246" y="741"/>
                  </a:lnTo>
                  <a:close/>
                  <a:moveTo>
                    <a:pt x="1012" y="318"/>
                  </a:moveTo>
                  <a:lnTo>
                    <a:pt x="388" y="318"/>
                  </a:lnTo>
                  <a:lnTo>
                    <a:pt x="388" y="388"/>
                  </a:lnTo>
                  <a:lnTo>
                    <a:pt x="941" y="388"/>
                  </a:lnTo>
                  <a:lnTo>
                    <a:pt x="1012" y="318"/>
                  </a:lnTo>
                  <a:close/>
                  <a:moveTo>
                    <a:pt x="493" y="1164"/>
                  </a:moveTo>
                  <a:lnTo>
                    <a:pt x="697" y="1164"/>
                  </a:lnTo>
                  <a:lnTo>
                    <a:pt x="705" y="1156"/>
                  </a:lnTo>
                  <a:lnTo>
                    <a:pt x="502" y="953"/>
                  </a:lnTo>
                  <a:lnTo>
                    <a:pt x="493" y="961"/>
                  </a:lnTo>
                  <a:lnTo>
                    <a:pt x="493" y="1164"/>
                  </a:lnTo>
                  <a:close/>
                  <a:moveTo>
                    <a:pt x="564" y="890"/>
                  </a:moveTo>
                  <a:lnTo>
                    <a:pt x="768" y="1094"/>
                  </a:lnTo>
                  <a:lnTo>
                    <a:pt x="1340" y="521"/>
                  </a:lnTo>
                  <a:lnTo>
                    <a:pt x="1137" y="318"/>
                  </a:lnTo>
                  <a:lnTo>
                    <a:pt x="564" y="890"/>
                  </a:lnTo>
                  <a:close/>
                  <a:moveTo>
                    <a:pt x="1460" y="299"/>
                  </a:moveTo>
                  <a:lnTo>
                    <a:pt x="1358" y="197"/>
                  </a:lnTo>
                  <a:cubicBezTo>
                    <a:pt x="1330" y="169"/>
                    <a:pt x="1285" y="169"/>
                    <a:pt x="1257" y="197"/>
                  </a:cubicBezTo>
                  <a:lnTo>
                    <a:pt x="1199" y="255"/>
                  </a:lnTo>
                  <a:lnTo>
                    <a:pt x="1403" y="459"/>
                  </a:lnTo>
                  <a:lnTo>
                    <a:pt x="1460" y="401"/>
                  </a:lnTo>
                  <a:cubicBezTo>
                    <a:pt x="1488" y="373"/>
                    <a:pt x="1488" y="327"/>
                    <a:pt x="1460" y="2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91">
                <a:defRPr/>
              </a:pPr>
              <a:endParaRPr lang="en-US" sz="1300" kern="0" dirty="0">
                <a:solidFill>
                  <a:srgbClr val="002060"/>
                </a:solidFill>
                <a:latin typeface="Calibiri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7060181-4E41-4DEC-BD9E-05C82C3A3CD2}"/>
              </a:ext>
            </a:extLst>
          </p:cNvPr>
          <p:cNvGrpSpPr/>
          <p:nvPr/>
        </p:nvGrpSpPr>
        <p:grpSpPr>
          <a:xfrm>
            <a:off x="12460914" y="2738084"/>
            <a:ext cx="634636" cy="553503"/>
            <a:chOff x="1831564" y="1420820"/>
            <a:chExt cx="917815" cy="917815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02B1C3D-01B0-40F5-B9A6-27155EE8C3CB}"/>
                </a:ext>
              </a:extLst>
            </p:cNvPr>
            <p:cNvSpPr/>
            <p:nvPr/>
          </p:nvSpPr>
          <p:spPr>
            <a:xfrm flipV="1">
              <a:off x="1831564" y="1420820"/>
              <a:ext cx="917815" cy="917815"/>
            </a:xfrm>
            <a:prstGeom prst="ellipse">
              <a:avLst/>
            </a:prstGeom>
            <a:solidFill>
              <a:srgbClr val="2E9EB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91">
                <a:defRPr/>
              </a:pPr>
              <a:endParaRPr lang="en-IN" sz="1300" kern="0" dirty="0">
                <a:solidFill>
                  <a:srgbClr val="002060"/>
                </a:solidFill>
                <a:latin typeface="Calibiri"/>
                <a:cs typeface="Arial" panose="020B0604020202020204" pitchFamily="34" charset="0"/>
              </a:endParaRPr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8E21A989-5ECE-4E86-AAE6-10F0B8F892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58243" y="1637193"/>
              <a:ext cx="483024" cy="482846"/>
            </a:xfrm>
            <a:custGeom>
              <a:avLst/>
              <a:gdLst>
                <a:gd name="T0" fmla="*/ 423 w 1488"/>
                <a:gd name="T1" fmla="*/ 1235 h 1552"/>
                <a:gd name="T2" fmla="*/ 246 w 1488"/>
                <a:gd name="T3" fmla="*/ 1164 h 1552"/>
                <a:gd name="T4" fmla="*/ 423 w 1488"/>
                <a:gd name="T5" fmla="*/ 906 h 1552"/>
                <a:gd name="T6" fmla="*/ 246 w 1488"/>
                <a:gd name="T7" fmla="*/ 882 h 1552"/>
                <a:gd name="T8" fmla="*/ 423 w 1488"/>
                <a:gd name="T9" fmla="*/ 953 h 1552"/>
                <a:gd name="T10" fmla="*/ 729 w 1488"/>
                <a:gd name="T11" fmla="*/ 600 h 1552"/>
                <a:gd name="T12" fmla="*/ 246 w 1488"/>
                <a:gd name="T13" fmla="*/ 670 h 1552"/>
                <a:gd name="T14" fmla="*/ 729 w 1488"/>
                <a:gd name="T15" fmla="*/ 600 h 1552"/>
                <a:gd name="T16" fmla="*/ 246 w 1488"/>
                <a:gd name="T17" fmla="*/ 1023 h 1552"/>
                <a:gd name="T18" fmla="*/ 423 w 1488"/>
                <a:gd name="T19" fmla="*/ 1094 h 1552"/>
                <a:gd name="T20" fmla="*/ 1199 w 1488"/>
                <a:gd name="T21" fmla="*/ 1164 h 1552"/>
                <a:gd name="T22" fmla="*/ 881 w 1488"/>
                <a:gd name="T23" fmla="*/ 1482 h 1552"/>
                <a:gd name="T24" fmla="*/ 70 w 1488"/>
                <a:gd name="T25" fmla="*/ 71 h 1552"/>
                <a:gd name="T26" fmla="*/ 1199 w 1488"/>
                <a:gd name="T27" fmla="*/ 131 h 1552"/>
                <a:gd name="T28" fmla="*/ 1270 w 1488"/>
                <a:gd name="T29" fmla="*/ 0 h 1552"/>
                <a:gd name="T30" fmla="*/ 0 w 1488"/>
                <a:gd name="T31" fmla="*/ 1552 h 1552"/>
                <a:gd name="T32" fmla="*/ 1270 w 1488"/>
                <a:gd name="T33" fmla="*/ 1199 h 1552"/>
                <a:gd name="T34" fmla="*/ 1199 w 1488"/>
                <a:gd name="T35" fmla="*/ 787 h 1552"/>
                <a:gd name="T36" fmla="*/ 871 w 1488"/>
                <a:gd name="T37" fmla="*/ 459 h 1552"/>
                <a:gd name="T38" fmla="*/ 246 w 1488"/>
                <a:gd name="T39" fmla="*/ 529 h 1552"/>
                <a:gd name="T40" fmla="*/ 871 w 1488"/>
                <a:gd name="T41" fmla="*/ 459 h 1552"/>
                <a:gd name="T42" fmla="*/ 246 w 1488"/>
                <a:gd name="T43" fmla="*/ 811 h 1552"/>
                <a:gd name="T44" fmla="*/ 588 w 1488"/>
                <a:gd name="T45" fmla="*/ 741 h 1552"/>
                <a:gd name="T46" fmla="*/ 1012 w 1488"/>
                <a:gd name="T47" fmla="*/ 318 h 1552"/>
                <a:gd name="T48" fmla="*/ 388 w 1488"/>
                <a:gd name="T49" fmla="*/ 388 h 1552"/>
                <a:gd name="T50" fmla="*/ 1012 w 1488"/>
                <a:gd name="T51" fmla="*/ 318 h 1552"/>
                <a:gd name="T52" fmla="*/ 697 w 1488"/>
                <a:gd name="T53" fmla="*/ 1164 h 1552"/>
                <a:gd name="T54" fmla="*/ 502 w 1488"/>
                <a:gd name="T55" fmla="*/ 953 h 1552"/>
                <a:gd name="T56" fmla="*/ 493 w 1488"/>
                <a:gd name="T57" fmla="*/ 1164 h 1552"/>
                <a:gd name="T58" fmla="*/ 768 w 1488"/>
                <a:gd name="T59" fmla="*/ 1094 h 1552"/>
                <a:gd name="T60" fmla="*/ 1137 w 1488"/>
                <a:gd name="T61" fmla="*/ 318 h 1552"/>
                <a:gd name="T62" fmla="*/ 1460 w 1488"/>
                <a:gd name="T63" fmla="*/ 299 h 1552"/>
                <a:gd name="T64" fmla="*/ 1257 w 1488"/>
                <a:gd name="T65" fmla="*/ 197 h 1552"/>
                <a:gd name="T66" fmla="*/ 1403 w 1488"/>
                <a:gd name="T67" fmla="*/ 459 h 1552"/>
                <a:gd name="T68" fmla="*/ 1460 w 1488"/>
                <a:gd name="T69" fmla="*/ 299 h 1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88" h="1552">
                  <a:moveTo>
                    <a:pt x="246" y="1235"/>
                  </a:moveTo>
                  <a:lnTo>
                    <a:pt x="423" y="1235"/>
                  </a:lnTo>
                  <a:lnTo>
                    <a:pt x="423" y="1164"/>
                  </a:lnTo>
                  <a:lnTo>
                    <a:pt x="246" y="1164"/>
                  </a:lnTo>
                  <a:lnTo>
                    <a:pt x="246" y="1235"/>
                  </a:lnTo>
                  <a:close/>
                  <a:moveTo>
                    <a:pt x="423" y="906"/>
                  </a:moveTo>
                  <a:lnTo>
                    <a:pt x="447" y="882"/>
                  </a:lnTo>
                  <a:lnTo>
                    <a:pt x="246" y="882"/>
                  </a:lnTo>
                  <a:lnTo>
                    <a:pt x="246" y="953"/>
                  </a:lnTo>
                  <a:lnTo>
                    <a:pt x="423" y="953"/>
                  </a:lnTo>
                  <a:lnTo>
                    <a:pt x="423" y="906"/>
                  </a:lnTo>
                  <a:close/>
                  <a:moveTo>
                    <a:pt x="729" y="600"/>
                  </a:moveTo>
                  <a:lnTo>
                    <a:pt x="246" y="600"/>
                  </a:lnTo>
                  <a:lnTo>
                    <a:pt x="246" y="670"/>
                  </a:lnTo>
                  <a:lnTo>
                    <a:pt x="659" y="670"/>
                  </a:lnTo>
                  <a:lnTo>
                    <a:pt x="729" y="600"/>
                  </a:lnTo>
                  <a:close/>
                  <a:moveTo>
                    <a:pt x="423" y="1023"/>
                  </a:moveTo>
                  <a:lnTo>
                    <a:pt x="246" y="1023"/>
                  </a:lnTo>
                  <a:lnTo>
                    <a:pt x="246" y="1094"/>
                  </a:lnTo>
                  <a:lnTo>
                    <a:pt x="423" y="1094"/>
                  </a:lnTo>
                  <a:lnTo>
                    <a:pt x="423" y="1023"/>
                  </a:lnTo>
                  <a:close/>
                  <a:moveTo>
                    <a:pt x="1199" y="1164"/>
                  </a:moveTo>
                  <a:lnTo>
                    <a:pt x="881" y="1164"/>
                  </a:lnTo>
                  <a:lnTo>
                    <a:pt x="881" y="1482"/>
                  </a:lnTo>
                  <a:lnTo>
                    <a:pt x="70" y="1482"/>
                  </a:lnTo>
                  <a:lnTo>
                    <a:pt x="70" y="71"/>
                  </a:lnTo>
                  <a:lnTo>
                    <a:pt x="1199" y="71"/>
                  </a:lnTo>
                  <a:lnTo>
                    <a:pt x="1199" y="131"/>
                  </a:lnTo>
                  <a:cubicBezTo>
                    <a:pt x="1219" y="112"/>
                    <a:pt x="1243" y="100"/>
                    <a:pt x="1270" y="93"/>
                  </a:cubicBezTo>
                  <a:lnTo>
                    <a:pt x="1270" y="0"/>
                  </a:lnTo>
                  <a:lnTo>
                    <a:pt x="0" y="0"/>
                  </a:lnTo>
                  <a:lnTo>
                    <a:pt x="0" y="1552"/>
                  </a:lnTo>
                  <a:lnTo>
                    <a:pt x="917" y="1552"/>
                  </a:lnTo>
                  <a:lnTo>
                    <a:pt x="1270" y="1199"/>
                  </a:lnTo>
                  <a:lnTo>
                    <a:pt x="1270" y="716"/>
                  </a:lnTo>
                  <a:lnTo>
                    <a:pt x="1199" y="787"/>
                  </a:lnTo>
                  <a:lnTo>
                    <a:pt x="1199" y="1164"/>
                  </a:lnTo>
                  <a:close/>
                  <a:moveTo>
                    <a:pt x="871" y="459"/>
                  </a:moveTo>
                  <a:lnTo>
                    <a:pt x="246" y="459"/>
                  </a:lnTo>
                  <a:lnTo>
                    <a:pt x="246" y="529"/>
                  </a:lnTo>
                  <a:lnTo>
                    <a:pt x="800" y="529"/>
                  </a:lnTo>
                  <a:lnTo>
                    <a:pt x="871" y="459"/>
                  </a:lnTo>
                  <a:close/>
                  <a:moveTo>
                    <a:pt x="246" y="741"/>
                  </a:moveTo>
                  <a:lnTo>
                    <a:pt x="246" y="811"/>
                  </a:lnTo>
                  <a:lnTo>
                    <a:pt x="518" y="811"/>
                  </a:lnTo>
                  <a:lnTo>
                    <a:pt x="588" y="741"/>
                  </a:lnTo>
                  <a:lnTo>
                    <a:pt x="246" y="741"/>
                  </a:lnTo>
                  <a:close/>
                  <a:moveTo>
                    <a:pt x="1012" y="318"/>
                  </a:moveTo>
                  <a:lnTo>
                    <a:pt x="388" y="318"/>
                  </a:lnTo>
                  <a:lnTo>
                    <a:pt x="388" y="388"/>
                  </a:lnTo>
                  <a:lnTo>
                    <a:pt x="941" y="388"/>
                  </a:lnTo>
                  <a:lnTo>
                    <a:pt x="1012" y="318"/>
                  </a:lnTo>
                  <a:close/>
                  <a:moveTo>
                    <a:pt x="493" y="1164"/>
                  </a:moveTo>
                  <a:lnTo>
                    <a:pt x="697" y="1164"/>
                  </a:lnTo>
                  <a:lnTo>
                    <a:pt x="705" y="1156"/>
                  </a:lnTo>
                  <a:lnTo>
                    <a:pt x="502" y="953"/>
                  </a:lnTo>
                  <a:lnTo>
                    <a:pt x="493" y="961"/>
                  </a:lnTo>
                  <a:lnTo>
                    <a:pt x="493" y="1164"/>
                  </a:lnTo>
                  <a:close/>
                  <a:moveTo>
                    <a:pt x="564" y="890"/>
                  </a:moveTo>
                  <a:lnTo>
                    <a:pt x="768" y="1094"/>
                  </a:lnTo>
                  <a:lnTo>
                    <a:pt x="1340" y="521"/>
                  </a:lnTo>
                  <a:lnTo>
                    <a:pt x="1137" y="318"/>
                  </a:lnTo>
                  <a:lnTo>
                    <a:pt x="564" y="890"/>
                  </a:lnTo>
                  <a:close/>
                  <a:moveTo>
                    <a:pt x="1460" y="299"/>
                  </a:moveTo>
                  <a:lnTo>
                    <a:pt x="1358" y="197"/>
                  </a:lnTo>
                  <a:cubicBezTo>
                    <a:pt x="1330" y="169"/>
                    <a:pt x="1285" y="169"/>
                    <a:pt x="1257" y="197"/>
                  </a:cubicBezTo>
                  <a:lnTo>
                    <a:pt x="1199" y="255"/>
                  </a:lnTo>
                  <a:lnTo>
                    <a:pt x="1403" y="459"/>
                  </a:lnTo>
                  <a:lnTo>
                    <a:pt x="1460" y="401"/>
                  </a:lnTo>
                  <a:cubicBezTo>
                    <a:pt x="1488" y="373"/>
                    <a:pt x="1488" y="327"/>
                    <a:pt x="1460" y="2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91">
                <a:defRPr/>
              </a:pPr>
              <a:endParaRPr lang="en-US" sz="1300" kern="0" dirty="0">
                <a:solidFill>
                  <a:srgbClr val="002060"/>
                </a:solidFill>
                <a:latin typeface="Calibiri"/>
                <a:cs typeface="Arial" panose="020B0604020202020204" pitchFamily="34" charset="0"/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12711753" y="3326122"/>
            <a:ext cx="11390452" cy="2675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 defTabSz="9144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 2013 MS support already expired and for SP2016, SP2019 extended support will expire in Jul 2026</a:t>
            </a:r>
          </a:p>
          <a:p>
            <a:pPr marL="971550" lvl="1" indent="-514350" defTabSz="9144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Exploring High availability with low maintenance</a:t>
            </a:r>
          </a:p>
          <a:p>
            <a:pPr marL="971550" lvl="1" indent="-514350" defTabSz="9144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Scalable and integrate with cutting edge technologies like M365 </a:t>
            </a:r>
          </a:p>
          <a:p>
            <a:pPr marL="971550" lvl="1" indent="-514350" defTabSz="9144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Retain existing structure, look &amp; feel to the extent permitted</a:t>
            </a:r>
          </a:p>
          <a:p>
            <a:pPr marL="971550" lvl="1" indent="-514350" defTabSz="9144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Utilize advanced low/No code technologies to minimize development times &amp; efforts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3225442" y="8238272"/>
            <a:ext cx="10069983" cy="467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2E9EB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Migration Approaches, Strategy &amp; Tools</a:t>
            </a:r>
            <a:endParaRPr lang="en-US" sz="2400" dirty="0">
              <a:solidFill>
                <a:srgbClr val="2E9EB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7060181-4E41-4DEC-BD9E-05C82C3A3CD2}"/>
              </a:ext>
            </a:extLst>
          </p:cNvPr>
          <p:cNvGrpSpPr/>
          <p:nvPr/>
        </p:nvGrpSpPr>
        <p:grpSpPr>
          <a:xfrm>
            <a:off x="12447354" y="8194730"/>
            <a:ext cx="634636" cy="553503"/>
            <a:chOff x="1831564" y="1420820"/>
            <a:chExt cx="917815" cy="917815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102B1C3D-01B0-40F5-B9A6-27155EE8C3CB}"/>
                </a:ext>
              </a:extLst>
            </p:cNvPr>
            <p:cNvSpPr/>
            <p:nvPr/>
          </p:nvSpPr>
          <p:spPr>
            <a:xfrm flipV="1">
              <a:off x="1831564" y="1420820"/>
              <a:ext cx="917815" cy="917815"/>
            </a:xfrm>
            <a:prstGeom prst="ellipse">
              <a:avLst/>
            </a:prstGeom>
            <a:solidFill>
              <a:srgbClr val="2E9EB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91">
                <a:defRPr/>
              </a:pPr>
              <a:endParaRPr lang="en-IN" sz="1300" kern="0" dirty="0">
                <a:solidFill>
                  <a:srgbClr val="002060"/>
                </a:solidFill>
                <a:latin typeface="Calibiri"/>
                <a:cs typeface="Arial" panose="020B0604020202020204" pitchFamily="34" charset="0"/>
              </a:endParaRPr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8E21A989-5ECE-4E86-AAE6-10F0B8F892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58243" y="1637193"/>
              <a:ext cx="483024" cy="482846"/>
            </a:xfrm>
            <a:custGeom>
              <a:avLst/>
              <a:gdLst>
                <a:gd name="T0" fmla="*/ 423 w 1488"/>
                <a:gd name="T1" fmla="*/ 1235 h 1552"/>
                <a:gd name="T2" fmla="*/ 246 w 1488"/>
                <a:gd name="T3" fmla="*/ 1164 h 1552"/>
                <a:gd name="T4" fmla="*/ 423 w 1488"/>
                <a:gd name="T5" fmla="*/ 906 h 1552"/>
                <a:gd name="T6" fmla="*/ 246 w 1488"/>
                <a:gd name="T7" fmla="*/ 882 h 1552"/>
                <a:gd name="T8" fmla="*/ 423 w 1488"/>
                <a:gd name="T9" fmla="*/ 953 h 1552"/>
                <a:gd name="T10" fmla="*/ 729 w 1488"/>
                <a:gd name="T11" fmla="*/ 600 h 1552"/>
                <a:gd name="T12" fmla="*/ 246 w 1488"/>
                <a:gd name="T13" fmla="*/ 670 h 1552"/>
                <a:gd name="T14" fmla="*/ 729 w 1488"/>
                <a:gd name="T15" fmla="*/ 600 h 1552"/>
                <a:gd name="T16" fmla="*/ 246 w 1488"/>
                <a:gd name="T17" fmla="*/ 1023 h 1552"/>
                <a:gd name="T18" fmla="*/ 423 w 1488"/>
                <a:gd name="T19" fmla="*/ 1094 h 1552"/>
                <a:gd name="T20" fmla="*/ 1199 w 1488"/>
                <a:gd name="T21" fmla="*/ 1164 h 1552"/>
                <a:gd name="T22" fmla="*/ 881 w 1488"/>
                <a:gd name="T23" fmla="*/ 1482 h 1552"/>
                <a:gd name="T24" fmla="*/ 70 w 1488"/>
                <a:gd name="T25" fmla="*/ 71 h 1552"/>
                <a:gd name="T26" fmla="*/ 1199 w 1488"/>
                <a:gd name="T27" fmla="*/ 131 h 1552"/>
                <a:gd name="T28" fmla="*/ 1270 w 1488"/>
                <a:gd name="T29" fmla="*/ 0 h 1552"/>
                <a:gd name="T30" fmla="*/ 0 w 1488"/>
                <a:gd name="T31" fmla="*/ 1552 h 1552"/>
                <a:gd name="T32" fmla="*/ 1270 w 1488"/>
                <a:gd name="T33" fmla="*/ 1199 h 1552"/>
                <a:gd name="T34" fmla="*/ 1199 w 1488"/>
                <a:gd name="T35" fmla="*/ 787 h 1552"/>
                <a:gd name="T36" fmla="*/ 871 w 1488"/>
                <a:gd name="T37" fmla="*/ 459 h 1552"/>
                <a:gd name="T38" fmla="*/ 246 w 1488"/>
                <a:gd name="T39" fmla="*/ 529 h 1552"/>
                <a:gd name="T40" fmla="*/ 871 w 1488"/>
                <a:gd name="T41" fmla="*/ 459 h 1552"/>
                <a:gd name="T42" fmla="*/ 246 w 1488"/>
                <a:gd name="T43" fmla="*/ 811 h 1552"/>
                <a:gd name="T44" fmla="*/ 588 w 1488"/>
                <a:gd name="T45" fmla="*/ 741 h 1552"/>
                <a:gd name="T46" fmla="*/ 1012 w 1488"/>
                <a:gd name="T47" fmla="*/ 318 h 1552"/>
                <a:gd name="T48" fmla="*/ 388 w 1488"/>
                <a:gd name="T49" fmla="*/ 388 h 1552"/>
                <a:gd name="T50" fmla="*/ 1012 w 1488"/>
                <a:gd name="T51" fmla="*/ 318 h 1552"/>
                <a:gd name="T52" fmla="*/ 697 w 1488"/>
                <a:gd name="T53" fmla="*/ 1164 h 1552"/>
                <a:gd name="T54" fmla="*/ 502 w 1488"/>
                <a:gd name="T55" fmla="*/ 953 h 1552"/>
                <a:gd name="T56" fmla="*/ 493 w 1488"/>
                <a:gd name="T57" fmla="*/ 1164 h 1552"/>
                <a:gd name="T58" fmla="*/ 768 w 1488"/>
                <a:gd name="T59" fmla="*/ 1094 h 1552"/>
                <a:gd name="T60" fmla="*/ 1137 w 1488"/>
                <a:gd name="T61" fmla="*/ 318 h 1552"/>
                <a:gd name="T62" fmla="*/ 1460 w 1488"/>
                <a:gd name="T63" fmla="*/ 299 h 1552"/>
                <a:gd name="T64" fmla="*/ 1257 w 1488"/>
                <a:gd name="T65" fmla="*/ 197 h 1552"/>
                <a:gd name="T66" fmla="*/ 1403 w 1488"/>
                <a:gd name="T67" fmla="*/ 459 h 1552"/>
                <a:gd name="T68" fmla="*/ 1460 w 1488"/>
                <a:gd name="T69" fmla="*/ 299 h 1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88" h="1552">
                  <a:moveTo>
                    <a:pt x="246" y="1235"/>
                  </a:moveTo>
                  <a:lnTo>
                    <a:pt x="423" y="1235"/>
                  </a:lnTo>
                  <a:lnTo>
                    <a:pt x="423" y="1164"/>
                  </a:lnTo>
                  <a:lnTo>
                    <a:pt x="246" y="1164"/>
                  </a:lnTo>
                  <a:lnTo>
                    <a:pt x="246" y="1235"/>
                  </a:lnTo>
                  <a:close/>
                  <a:moveTo>
                    <a:pt x="423" y="906"/>
                  </a:moveTo>
                  <a:lnTo>
                    <a:pt x="447" y="882"/>
                  </a:lnTo>
                  <a:lnTo>
                    <a:pt x="246" y="882"/>
                  </a:lnTo>
                  <a:lnTo>
                    <a:pt x="246" y="953"/>
                  </a:lnTo>
                  <a:lnTo>
                    <a:pt x="423" y="953"/>
                  </a:lnTo>
                  <a:lnTo>
                    <a:pt x="423" y="906"/>
                  </a:lnTo>
                  <a:close/>
                  <a:moveTo>
                    <a:pt x="729" y="600"/>
                  </a:moveTo>
                  <a:lnTo>
                    <a:pt x="246" y="600"/>
                  </a:lnTo>
                  <a:lnTo>
                    <a:pt x="246" y="670"/>
                  </a:lnTo>
                  <a:lnTo>
                    <a:pt x="659" y="670"/>
                  </a:lnTo>
                  <a:lnTo>
                    <a:pt x="729" y="600"/>
                  </a:lnTo>
                  <a:close/>
                  <a:moveTo>
                    <a:pt x="423" y="1023"/>
                  </a:moveTo>
                  <a:lnTo>
                    <a:pt x="246" y="1023"/>
                  </a:lnTo>
                  <a:lnTo>
                    <a:pt x="246" y="1094"/>
                  </a:lnTo>
                  <a:lnTo>
                    <a:pt x="423" y="1094"/>
                  </a:lnTo>
                  <a:lnTo>
                    <a:pt x="423" y="1023"/>
                  </a:lnTo>
                  <a:close/>
                  <a:moveTo>
                    <a:pt x="1199" y="1164"/>
                  </a:moveTo>
                  <a:lnTo>
                    <a:pt x="881" y="1164"/>
                  </a:lnTo>
                  <a:lnTo>
                    <a:pt x="881" y="1482"/>
                  </a:lnTo>
                  <a:lnTo>
                    <a:pt x="70" y="1482"/>
                  </a:lnTo>
                  <a:lnTo>
                    <a:pt x="70" y="71"/>
                  </a:lnTo>
                  <a:lnTo>
                    <a:pt x="1199" y="71"/>
                  </a:lnTo>
                  <a:lnTo>
                    <a:pt x="1199" y="131"/>
                  </a:lnTo>
                  <a:cubicBezTo>
                    <a:pt x="1219" y="112"/>
                    <a:pt x="1243" y="100"/>
                    <a:pt x="1270" y="93"/>
                  </a:cubicBezTo>
                  <a:lnTo>
                    <a:pt x="1270" y="0"/>
                  </a:lnTo>
                  <a:lnTo>
                    <a:pt x="0" y="0"/>
                  </a:lnTo>
                  <a:lnTo>
                    <a:pt x="0" y="1552"/>
                  </a:lnTo>
                  <a:lnTo>
                    <a:pt x="917" y="1552"/>
                  </a:lnTo>
                  <a:lnTo>
                    <a:pt x="1270" y="1199"/>
                  </a:lnTo>
                  <a:lnTo>
                    <a:pt x="1270" y="716"/>
                  </a:lnTo>
                  <a:lnTo>
                    <a:pt x="1199" y="787"/>
                  </a:lnTo>
                  <a:lnTo>
                    <a:pt x="1199" y="1164"/>
                  </a:lnTo>
                  <a:close/>
                  <a:moveTo>
                    <a:pt x="871" y="459"/>
                  </a:moveTo>
                  <a:lnTo>
                    <a:pt x="246" y="459"/>
                  </a:lnTo>
                  <a:lnTo>
                    <a:pt x="246" y="529"/>
                  </a:lnTo>
                  <a:lnTo>
                    <a:pt x="800" y="529"/>
                  </a:lnTo>
                  <a:lnTo>
                    <a:pt x="871" y="459"/>
                  </a:lnTo>
                  <a:close/>
                  <a:moveTo>
                    <a:pt x="246" y="741"/>
                  </a:moveTo>
                  <a:lnTo>
                    <a:pt x="246" y="811"/>
                  </a:lnTo>
                  <a:lnTo>
                    <a:pt x="518" y="811"/>
                  </a:lnTo>
                  <a:lnTo>
                    <a:pt x="588" y="741"/>
                  </a:lnTo>
                  <a:lnTo>
                    <a:pt x="246" y="741"/>
                  </a:lnTo>
                  <a:close/>
                  <a:moveTo>
                    <a:pt x="1012" y="318"/>
                  </a:moveTo>
                  <a:lnTo>
                    <a:pt x="388" y="318"/>
                  </a:lnTo>
                  <a:lnTo>
                    <a:pt x="388" y="388"/>
                  </a:lnTo>
                  <a:lnTo>
                    <a:pt x="941" y="388"/>
                  </a:lnTo>
                  <a:lnTo>
                    <a:pt x="1012" y="318"/>
                  </a:lnTo>
                  <a:close/>
                  <a:moveTo>
                    <a:pt x="493" y="1164"/>
                  </a:moveTo>
                  <a:lnTo>
                    <a:pt x="697" y="1164"/>
                  </a:lnTo>
                  <a:lnTo>
                    <a:pt x="705" y="1156"/>
                  </a:lnTo>
                  <a:lnTo>
                    <a:pt x="502" y="953"/>
                  </a:lnTo>
                  <a:lnTo>
                    <a:pt x="493" y="961"/>
                  </a:lnTo>
                  <a:lnTo>
                    <a:pt x="493" y="1164"/>
                  </a:lnTo>
                  <a:close/>
                  <a:moveTo>
                    <a:pt x="564" y="890"/>
                  </a:moveTo>
                  <a:lnTo>
                    <a:pt x="768" y="1094"/>
                  </a:lnTo>
                  <a:lnTo>
                    <a:pt x="1340" y="521"/>
                  </a:lnTo>
                  <a:lnTo>
                    <a:pt x="1137" y="318"/>
                  </a:lnTo>
                  <a:lnTo>
                    <a:pt x="564" y="890"/>
                  </a:lnTo>
                  <a:close/>
                  <a:moveTo>
                    <a:pt x="1460" y="299"/>
                  </a:moveTo>
                  <a:lnTo>
                    <a:pt x="1358" y="197"/>
                  </a:lnTo>
                  <a:cubicBezTo>
                    <a:pt x="1330" y="169"/>
                    <a:pt x="1285" y="169"/>
                    <a:pt x="1257" y="197"/>
                  </a:cubicBezTo>
                  <a:lnTo>
                    <a:pt x="1199" y="255"/>
                  </a:lnTo>
                  <a:lnTo>
                    <a:pt x="1403" y="459"/>
                  </a:lnTo>
                  <a:lnTo>
                    <a:pt x="1460" y="401"/>
                  </a:lnTo>
                  <a:cubicBezTo>
                    <a:pt x="1488" y="373"/>
                    <a:pt x="1488" y="327"/>
                    <a:pt x="1460" y="2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91">
                <a:defRPr/>
              </a:pPr>
              <a:endParaRPr lang="en-US" sz="1300" kern="0" dirty="0">
                <a:solidFill>
                  <a:srgbClr val="002060"/>
                </a:solidFill>
                <a:latin typeface="Calibiri"/>
                <a:cs typeface="Arial" panose="020B0604020202020204" pitchFamily="34" charset="0"/>
              </a:endParaRPr>
            </a:p>
          </p:txBody>
        </p:sp>
      </p:grpSp>
      <p:sp>
        <p:nvSpPr>
          <p:cNvPr id="42" name="Rectangle 41"/>
          <p:cNvSpPr/>
          <p:nvPr/>
        </p:nvSpPr>
        <p:spPr>
          <a:xfrm>
            <a:off x="12711753" y="8804028"/>
            <a:ext cx="11493967" cy="4401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 defTabSz="9144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 2013 to SPO: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Migration Tools like Share Gate, Quest. Big Bang/Phased strategy based on feasibility, compatibility, timelines, resources availability.</a:t>
            </a:r>
          </a:p>
          <a:p>
            <a:pPr marL="1714317" lvl="2" indent="-3429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Classic to Classic: 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</a:rPr>
              <a:t>SharePoint 2013 → SharePoint Online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317" lvl="2" indent="-3429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Classic to Modern: 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</a:rPr>
              <a:t>SharePoint 2013 → SharePoint Online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514350" defTabSz="9144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 2013 to SPSE (DB detach/ attach method):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multi server upgrade process. Big Bang/Phased strategy based on feasibility, compatibility, timelines, resources availability.</a:t>
            </a:r>
          </a:p>
          <a:p>
            <a:pPr marL="1371417" lvl="2" defTabSz="914400">
              <a:lnSpc>
                <a:spcPct val="90000"/>
              </a:lnSpc>
              <a:spcBef>
                <a:spcPts val="500"/>
              </a:spcBef>
            </a:pP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</a:rPr>
              <a:t>SharePoint 2013 → SharePoint 2016 → SharePoint 2019 → SharePoint SE 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514350" defTabSz="9144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Hybrid (Partnership4Me to Site Core/SPSE, Eshare to SPO):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Combination of above listed approaches, strategies. Use vendor recommended approaches &amp; tools for Site core upgrade &amp; Migration.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3225441" y="6266734"/>
            <a:ext cx="10069984" cy="467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2E9EB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Upgrade Options</a:t>
            </a:r>
            <a:endParaRPr lang="en-US" sz="2400" dirty="0">
              <a:solidFill>
                <a:srgbClr val="2E9EB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7060181-4E41-4DEC-BD9E-05C82C3A3CD2}"/>
              </a:ext>
            </a:extLst>
          </p:cNvPr>
          <p:cNvGrpSpPr/>
          <p:nvPr/>
        </p:nvGrpSpPr>
        <p:grpSpPr>
          <a:xfrm>
            <a:off x="12447353" y="6223191"/>
            <a:ext cx="634636" cy="553503"/>
            <a:chOff x="1831564" y="1420820"/>
            <a:chExt cx="917815" cy="917815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02B1C3D-01B0-40F5-B9A6-27155EE8C3CB}"/>
                </a:ext>
              </a:extLst>
            </p:cNvPr>
            <p:cNvSpPr/>
            <p:nvPr/>
          </p:nvSpPr>
          <p:spPr>
            <a:xfrm flipV="1">
              <a:off x="1831564" y="1420820"/>
              <a:ext cx="917815" cy="917815"/>
            </a:xfrm>
            <a:prstGeom prst="ellipse">
              <a:avLst/>
            </a:prstGeom>
            <a:solidFill>
              <a:srgbClr val="2E9EB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91">
                <a:defRPr/>
              </a:pPr>
              <a:endParaRPr lang="en-IN" sz="1300" kern="0" dirty="0">
                <a:solidFill>
                  <a:srgbClr val="002060"/>
                </a:solidFill>
                <a:latin typeface="Calibiri"/>
                <a:cs typeface="Arial" panose="020B0604020202020204" pitchFamily="34" charset="0"/>
              </a:endParaRPr>
            </a:p>
          </p:txBody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8E21A989-5ECE-4E86-AAE6-10F0B8F892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58243" y="1637193"/>
              <a:ext cx="483024" cy="482846"/>
            </a:xfrm>
            <a:custGeom>
              <a:avLst/>
              <a:gdLst>
                <a:gd name="T0" fmla="*/ 423 w 1488"/>
                <a:gd name="T1" fmla="*/ 1235 h 1552"/>
                <a:gd name="T2" fmla="*/ 246 w 1488"/>
                <a:gd name="T3" fmla="*/ 1164 h 1552"/>
                <a:gd name="T4" fmla="*/ 423 w 1488"/>
                <a:gd name="T5" fmla="*/ 906 h 1552"/>
                <a:gd name="T6" fmla="*/ 246 w 1488"/>
                <a:gd name="T7" fmla="*/ 882 h 1552"/>
                <a:gd name="T8" fmla="*/ 423 w 1488"/>
                <a:gd name="T9" fmla="*/ 953 h 1552"/>
                <a:gd name="T10" fmla="*/ 729 w 1488"/>
                <a:gd name="T11" fmla="*/ 600 h 1552"/>
                <a:gd name="T12" fmla="*/ 246 w 1488"/>
                <a:gd name="T13" fmla="*/ 670 h 1552"/>
                <a:gd name="T14" fmla="*/ 729 w 1488"/>
                <a:gd name="T15" fmla="*/ 600 h 1552"/>
                <a:gd name="T16" fmla="*/ 246 w 1488"/>
                <a:gd name="T17" fmla="*/ 1023 h 1552"/>
                <a:gd name="T18" fmla="*/ 423 w 1488"/>
                <a:gd name="T19" fmla="*/ 1094 h 1552"/>
                <a:gd name="T20" fmla="*/ 1199 w 1488"/>
                <a:gd name="T21" fmla="*/ 1164 h 1552"/>
                <a:gd name="T22" fmla="*/ 881 w 1488"/>
                <a:gd name="T23" fmla="*/ 1482 h 1552"/>
                <a:gd name="T24" fmla="*/ 70 w 1488"/>
                <a:gd name="T25" fmla="*/ 71 h 1552"/>
                <a:gd name="T26" fmla="*/ 1199 w 1488"/>
                <a:gd name="T27" fmla="*/ 131 h 1552"/>
                <a:gd name="T28" fmla="*/ 1270 w 1488"/>
                <a:gd name="T29" fmla="*/ 0 h 1552"/>
                <a:gd name="T30" fmla="*/ 0 w 1488"/>
                <a:gd name="T31" fmla="*/ 1552 h 1552"/>
                <a:gd name="T32" fmla="*/ 1270 w 1488"/>
                <a:gd name="T33" fmla="*/ 1199 h 1552"/>
                <a:gd name="T34" fmla="*/ 1199 w 1488"/>
                <a:gd name="T35" fmla="*/ 787 h 1552"/>
                <a:gd name="T36" fmla="*/ 871 w 1488"/>
                <a:gd name="T37" fmla="*/ 459 h 1552"/>
                <a:gd name="T38" fmla="*/ 246 w 1488"/>
                <a:gd name="T39" fmla="*/ 529 h 1552"/>
                <a:gd name="T40" fmla="*/ 871 w 1488"/>
                <a:gd name="T41" fmla="*/ 459 h 1552"/>
                <a:gd name="T42" fmla="*/ 246 w 1488"/>
                <a:gd name="T43" fmla="*/ 811 h 1552"/>
                <a:gd name="T44" fmla="*/ 588 w 1488"/>
                <a:gd name="T45" fmla="*/ 741 h 1552"/>
                <a:gd name="T46" fmla="*/ 1012 w 1488"/>
                <a:gd name="T47" fmla="*/ 318 h 1552"/>
                <a:gd name="T48" fmla="*/ 388 w 1488"/>
                <a:gd name="T49" fmla="*/ 388 h 1552"/>
                <a:gd name="T50" fmla="*/ 1012 w 1488"/>
                <a:gd name="T51" fmla="*/ 318 h 1552"/>
                <a:gd name="T52" fmla="*/ 697 w 1488"/>
                <a:gd name="T53" fmla="*/ 1164 h 1552"/>
                <a:gd name="T54" fmla="*/ 502 w 1488"/>
                <a:gd name="T55" fmla="*/ 953 h 1552"/>
                <a:gd name="T56" fmla="*/ 493 w 1488"/>
                <a:gd name="T57" fmla="*/ 1164 h 1552"/>
                <a:gd name="T58" fmla="*/ 768 w 1488"/>
                <a:gd name="T59" fmla="*/ 1094 h 1552"/>
                <a:gd name="T60" fmla="*/ 1137 w 1488"/>
                <a:gd name="T61" fmla="*/ 318 h 1552"/>
                <a:gd name="T62" fmla="*/ 1460 w 1488"/>
                <a:gd name="T63" fmla="*/ 299 h 1552"/>
                <a:gd name="T64" fmla="*/ 1257 w 1488"/>
                <a:gd name="T65" fmla="*/ 197 h 1552"/>
                <a:gd name="T66" fmla="*/ 1403 w 1488"/>
                <a:gd name="T67" fmla="*/ 459 h 1552"/>
                <a:gd name="T68" fmla="*/ 1460 w 1488"/>
                <a:gd name="T69" fmla="*/ 299 h 1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88" h="1552">
                  <a:moveTo>
                    <a:pt x="246" y="1235"/>
                  </a:moveTo>
                  <a:lnTo>
                    <a:pt x="423" y="1235"/>
                  </a:lnTo>
                  <a:lnTo>
                    <a:pt x="423" y="1164"/>
                  </a:lnTo>
                  <a:lnTo>
                    <a:pt x="246" y="1164"/>
                  </a:lnTo>
                  <a:lnTo>
                    <a:pt x="246" y="1235"/>
                  </a:lnTo>
                  <a:close/>
                  <a:moveTo>
                    <a:pt x="423" y="906"/>
                  </a:moveTo>
                  <a:lnTo>
                    <a:pt x="447" y="882"/>
                  </a:lnTo>
                  <a:lnTo>
                    <a:pt x="246" y="882"/>
                  </a:lnTo>
                  <a:lnTo>
                    <a:pt x="246" y="953"/>
                  </a:lnTo>
                  <a:lnTo>
                    <a:pt x="423" y="953"/>
                  </a:lnTo>
                  <a:lnTo>
                    <a:pt x="423" y="906"/>
                  </a:lnTo>
                  <a:close/>
                  <a:moveTo>
                    <a:pt x="729" y="600"/>
                  </a:moveTo>
                  <a:lnTo>
                    <a:pt x="246" y="600"/>
                  </a:lnTo>
                  <a:lnTo>
                    <a:pt x="246" y="670"/>
                  </a:lnTo>
                  <a:lnTo>
                    <a:pt x="659" y="670"/>
                  </a:lnTo>
                  <a:lnTo>
                    <a:pt x="729" y="600"/>
                  </a:lnTo>
                  <a:close/>
                  <a:moveTo>
                    <a:pt x="423" y="1023"/>
                  </a:moveTo>
                  <a:lnTo>
                    <a:pt x="246" y="1023"/>
                  </a:lnTo>
                  <a:lnTo>
                    <a:pt x="246" y="1094"/>
                  </a:lnTo>
                  <a:lnTo>
                    <a:pt x="423" y="1094"/>
                  </a:lnTo>
                  <a:lnTo>
                    <a:pt x="423" y="1023"/>
                  </a:lnTo>
                  <a:close/>
                  <a:moveTo>
                    <a:pt x="1199" y="1164"/>
                  </a:moveTo>
                  <a:lnTo>
                    <a:pt x="881" y="1164"/>
                  </a:lnTo>
                  <a:lnTo>
                    <a:pt x="881" y="1482"/>
                  </a:lnTo>
                  <a:lnTo>
                    <a:pt x="70" y="1482"/>
                  </a:lnTo>
                  <a:lnTo>
                    <a:pt x="70" y="71"/>
                  </a:lnTo>
                  <a:lnTo>
                    <a:pt x="1199" y="71"/>
                  </a:lnTo>
                  <a:lnTo>
                    <a:pt x="1199" y="131"/>
                  </a:lnTo>
                  <a:cubicBezTo>
                    <a:pt x="1219" y="112"/>
                    <a:pt x="1243" y="100"/>
                    <a:pt x="1270" y="93"/>
                  </a:cubicBezTo>
                  <a:lnTo>
                    <a:pt x="1270" y="0"/>
                  </a:lnTo>
                  <a:lnTo>
                    <a:pt x="0" y="0"/>
                  </a:lnTo>
                  <a:lnTo>
                    <a:pt x="0" y="1552"/>
                  </a:lnTo>
                  <a:lnTo>
                    <a:pt x="917" y="1552"/>
                  </a:lnTo>
                  <a:lnTo>
                    <a:pt x="1270" y="1199"/>
                  </a:lnTo>
                  <a:lnTo>
                    <a:pt x="1270" y="716"/>
                  </a:lnTo>
                  <a:lnTo>
                    <a:pt x="1199" y="787"/>
                  </a:lnTo>
                  <a:lnTo>
                    <a:pt x="1199" y="1164"/>
                  </a:lnTo>
                  <a:close/>
                  <a:moveTo>
                    <a:pt x="871" y="459"/>
                  </a:moveTo>
                  <a:lnTo>
                    <a:pt x="246" y="459"/>
                  </a:lnTo>
                  <a:lnTo>
                    <a:pt x="246" y="529"/>
                  </a:lnTo>
                  <a:lnTo>
                    <a:pt x="800" y="529"/>
                  </a:lnTo>
                  <a:lnTo>
                    <a:pt x="871" y="459"/>
                  </a:lnTo>
                  <a:close/>
                  <a:moveTo>
                    <a:pt x="246" y="741"/>
                  </a:moveTo>
                  <a:lnTo>
                    <a:pt x="246" y="811"/>
                  </a:lnTo>
                  <a:lnTo>
                    <a:pt x="518" y="811"/>
                  </a:lnTo>
                  <a:lnTo>
                    <a:pt x="588" y="741"/>
                  </a:lnTo>
                  <a:lnTo>
                    <a:pt x="246" y="741"/>
                  </a:lnTo>
                  <a:close/>
                  <a:moveTo>
                    <a:pt x="1012" y="318"/>
                  </a:moveTo>
                  <a:lnTo>
                    <a:pt x="388" y="318"/>
                  </a:lnTo>
                  <a:lnTo>
                    <a:pt x="388" y="388"/>
                  </a:lnTo>
                  <a:lnTo>
                    <a:pt x="941" y="388"/>
                  </a:lnTo>
                  <a:lnTo>
                    <a:pt x="1012" y="318"/>
                  </a:lnTo>
                  <a:close/>
                  <a:moveTo>
                    <a:pt x="493" y="1164"/>
                  </a:moveTo>
                  <a:lnTo>
                    <a:pt x="697" y="1164"/>
                  </a:lnTo>
                  <a:lnTo>
                    <a:pt x="705" y="1156"/>
                  </a:lnTo>
                  <a:lnTo>
                    <a:pt x="502" y="953"/>
                  </a:lnTo>
                  <a:lnTo>
                    <a:pt x="493" y="961"/>
                  </a:lnTo>
                  <a:lnTo>
                    <a:pt x="493" y="1164"/>
                  </a:lnTo>
                  <a:close/>
                  <a:moveTo>
                    <a:pt x="564" y="890"/>
                  </a:moveTo>
                  <a:lnTo>
                    <a:pt x="768" y="1094"/>
                  </a:lnTo>
                  <a:lnTo>
                    <a:pt x="1340" y="521"/>
                  </a:lnTo>
                  <a:lnTo>
                    <a:pt x="1137" y="318"/>
                  </a:lnTo>
                  <a:lnTo>
                    <a:pt x="564" y="890"/>
                  </a:lnTo>
                  <a:close/>
                  <a:moveTo>
                    <a:pt x="1460" y="299"/>
                  </a:moveTo>
                  <a:lnTo>
                    <a:pt x="1358" y="197"/>
                  </a:lnTo>
                  <a:cubicBezTo>
                    <a:pt x="1330" y="169"/>
                    <a:pt x="1285" y="169"/>
                    <a:pt x="1257" y="197"/>
                  </a:cubicBezTo>
                  <a:lnTo>
                    <a:pt x="1199" y="255"/>
                  </a:lnTo>
                  <a:lnTo>
                    <a:pt x="1403" y="459"/>
                  </a:lnTo>
                  <a:lnTo>
                    <a:pt x="1460" y="401"/>
                  </a:lnTo>
                  <a:cubicBezTo>
                    <a:pt x="1488" y="373"/>
                    <a:pt x="1488" y="327"/>
                    <a:pt x="1460" y="2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91">
                <a:defRPr/>
              </a:pPr>
              <a:endParaRPr lang="en-US" sz="1300" kern="0" dirty="0">
                <a:solidFill>
                  <a:srgbClr val="002060"/>
                </a:solidFill>
                <a:latin typeface="Calibiri"/>
                <a:cs typeface="Arial" panose="020B0604020202020204" pitchFamily="34" charset="0"/>
              </a:endParaRPr>
            </a:p>
          </p:txBody>
        </p:sp>
      </p:grpSp>
      <p:sp>
        <p:nvSpPr>
          <p:cNvPr id="47" name="Rectangle 46"/>
          <p:cNvSpPr/>
          <p:nvPr/>
        </p:nvSpPr>
        <p:spPr>
          <a:xfrm>
            <a:off x="12711752" y="6819731"/>
            <a:ext cx="11342385" cy="1217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AutoNum type="arabicParenR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 Online</a:t>
            </a:r>
          </a:p>
          <a:p>
            <a:pPr marL="971550" lvl="1" indent="-51435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AutoNum type="arabicParenR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 SE</a:t>
            </a:r>
          </a:p>
          <a:p>
            <a:pPr marL="971550" lvl="1" indent="-51435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AutoNum type="arabicParenR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Hybrid (Site Core/SPSE &amp; SP Online)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0E7A0A3-7B50-A6EF-6CD4-DB0B703A8A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134855"/>
              </p:ext>
            </p:extLst>
          </p:nvPr>
        </p:nvGraphicFramePr>
        <p:xfrm>
          <a:off x="342861" y="3333186"/>
          <a:ext cx="10800870" cy="6862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35626">
                  <a:extLst>
                    <a:ext uri="{9D8B030D-6E8A-4147-A177-3AD203B41FA5}">
                      <a16:colId xmlns:a16="http://schemas.microsoft.com/office/drawing/2014/main" val="3962798205"/>
                    </a:ext>
                  </a:extLst>
                </a:gridCol>
                <a:gridCol w="4365244">
                  <a:extLst>
                    <a:ext uri="{9D8B030D-6E8A-4147-A177-3AD203B41FA5}">
                      <a16:colId xmlns:a16="http://schemas.microsoft.com/office/drawing/2014/main" val="3146559050"/>
                    </a:ext>
                  </a:extLst>
                </a:gridCol>
              </a:tblGrid>
              <a:tr h="64493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Application Type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Total#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924312"/>
                  </a:ext>
                </a:extLst>
              </a:tr>
              <a:tr h="455915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Web applications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828297" rtl="0" eaLnBrk="1" latinLnBrk="0" hangingPunct="1"/>
                      <a:r>
                        <a:rPr lang="en-US" sz="2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674030"/>
                  </a:ext>
                </a:extLst>
              </a:tr>
              <a:tr h="455915">
                <a:tc>
                  <a:txBody>
                    <a:bodyPr/>
                    <a:lstStyle/>
                    <a:p>
                      <a:pPr marL="0" algn="l" defTabSz="1828297" rtl="0" eaLnBrk="1" latinLnBrk="0" hangingPunct="1"/>
                      <a:r>
                        <a:rPr lang="en-US" sz="2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Site collections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828297" rtl="0" eaLnBrk="1" latinLnBrk="0" hangingPunct="1"/>
                      <a:r>
                        <a:rPr lang="en-US" sz="2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33 in eshare; 2 in eportal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44707"/>
                  </a:ext>
                </a:extLst>
              </a:tr>
              <a:tr h="455915">
                <a:tc>
                  <a:txBody>
                    <a:bodyPr/>
                    <a:lstStyle/>
                    <a:p>
                      <a:pPr marL="0" algn="l" defTabSz="1828297" rtl="0" eaLnBrk="1" latinLnBrk="0" hangingPunct="1"/>
                      <a:r>
                        <a:rPr lang="en-US" sz="2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Subsites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828297" rtl="0" eaLnBrk="1" latinLnBrk="0" hangingPunct="1"/>
                      <a:r>
                        <a:rPr lang="en-US" sz="2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339 in eshare; 16 in eportal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274145"/>
                  </a:ext>
                </a:extLst>
              </a:tr>
              <a:tr h="455915">
                <a:tc>
                  <a:txBody>
                    <a:bodyPr/>
                    <a:lstStyle/>
                    <a:p>
                      <a:pPr marL="0" marR="0" lvl="0" indent="0" algn="l" defTabSz="18282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Content dBs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828297" rtl="0" eaLnBrk="1" latinLnBrk="0" hangingPunct="1"/>
                      <a:r>
                        <a:rPr lang="en-US" sz="2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15 in eshare; 1 in eportal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435947"/>
                  </a:ext>
                </a:extLst>
              </a:tr>
              <a:tr h="480270">
                <a:tc>
                  <a:txBody>
                    <a:bodyPr/>
                    <a:lstStyle/>
                    <a:p>
                      <a:pPr marL="0" marR="0" lvl="0" indent="0" algn="l" defTabSz="18282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DB size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828297" rtl="0" eaLnBrk="1" latinLnBrk="0" hangingPunct="1"/>
                      <a:r>
                        <a:rPr lang="en-US" sz="2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Approx. 500 GB for eshare; 50 GB for eportal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038172"/>
                  </a:ext>
                </a:extLst>
              </a:tr>
              <a:tr h="455915">
                <a:tc>
                  <a:txBody>
                    <a:bodyPr/>
                    <a:lstStyle/>
                    <a:p>
                      <a:pPr marL="0" marR="0" lvl="0" indent="0" algn="l" defTabSz="18282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Large lists (&gt;5K records)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828297" rtl="0" eaLnBrk="1" latinLnBrk="0" hangingPunct="1"/>
                      <a:r>
                        <a:rPr lang="en-US" sz="2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15 in eshare; 0 in eportal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569147"/>
                  </a:ext>
                </a:extLst>
              </a:tr>
              <a:tr h="455915">
                <a:tc>
                  <a:txBody>
                    <a:bodyPr/>
                    <a:lstStyle/>
                    <a:p>
                      <a:pPr marL="0" marR="0" lvl="0" indent="0" algn="l" defTabSz="18282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Custom forms (InfoPath, Nintex)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2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 in eshare; 0 in eportal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804242"/>
                  </a:ext>
                </a:extLst>
              </a:tr>
              <a:tr h="455915">
                <a:tc>
                  <a:txBody>
                    <a:bodyPr/>
                    <a:lstStyle/>
                    <a:p>
                      <a:pPr marL="0" marR="0" lvl="0" indent="0" algn="l" defTabSz="18282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Custom Webparts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2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 in eshare; 11 in eportal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081093"/>
                  </a:ext>
                </a:extLst>
              </a:tr>
              <a:tr h="455915">
                <a:tc>
                  <a:txBody>
                    <a:bodyPr/>
                    <a:lstStyle/>
                    <a:p>
                      <a:pPr marL="0" marR="0" lvl="0" indent="0" algn="l" defTabSz="18282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Custom masterpages/megamenu/footer/themes/branding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2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 in eportal; 3 in eshare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1231921"/>
                  </a:ext>
                </a:extLst>
              </a:tr>
              <a:tr h="455915">
                <a:tc>
                  <a:txBody>
                    <a:bodyPr/>
                    <a:lstStyle/>
                    <a:p>
                      <a:pPr marL="0" marR="0" lvl="0" indent="0" algn="l" defTabSz="18282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Custom Page layouts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2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15 in eportal; 0 in eshare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8167"/>
                  </a:ext>
                </a:extLst>
              </a:tr>
              <a:tr h="455915">
                <a:tc>
                  <a:txBody>
                    <a:bodyPr/>
                    <a:lstStyle/>
                    <a:p>
                      <a:pPr marL="0" marR="0" lvl="0" indent="0" algn="l" defTabSz="18282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SP Designer Workflows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2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 in eportal; 0 in eshare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936940"/>
                  </a:ext>
                </a:extLst>
              </a:tr>
              <a:tr h="455915">
                <a:tc>
                  <a:txBody>
                    <a:bodyPr/>
                    <a:lstStyle/>
                    <a:p>
                      <a:pPr marL="0" marR="0" lvl="0" indent="0" algn="l" defTabSz="18282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Nintex Workflows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2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 in eportal; 3 in eshare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9151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0550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C04ACA-C084-BFB0-A577-EE1D9C1F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Migration from SP 2013 to SPO – Types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sz="half" idx="1"/>
          </p:nvPr>
        </p:nvSpPr>
        <p:spPr>
          <a:xfrm>
            <a:off x="507021" y="3598530"/>
            <a:ext cx="12695315" cy="877048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Classic to Classic</a:t>
            </a:r>
            <a:r>
              <a:rPr lang="en-US" sz="3200" b="1" dirty="0"/>
              <a:t> </a:t>
            </a:r>
          </a:p>
          <a:p>
            <a:pPr marL="914400" lvl="1">
              <a:spcBef>
                <a:spcPts val="0"/>
              </a:spcBef>
              <a:buFont typeface="Arial" panose="020B0604020202020204" pitchFamily="34" charset="0"/>
              <a:buChar char="−"/>
            </a:pPr>
            <a:r>
              <a:rPr lang="en-US" sz="3200" dirty="0"/>
              <a:t>Not feasible to directly utilize all advanced modern features &amp; integrations.</a:t>
            </a:r>
          </a:p>
          <a:p>
            <a:pPr marL="914400" lvl="1">
              <a:spcBef>
                <a:spcPts val="0"/>
              </a:spcBef>
              <a:buFont typeface="Arial" panose="020B0604020202020204" pitchFamily="34" charset="0"/>
              <a:buChar char="−"/>
            </a:pPr>
            <a:r>
              <a:rPr lang="en-US" sz="3200" dirty="0"/>
              <a:t>Risk of anytime MS can stop supporting classic sites.</a:t>
            </a:r>
          </a:p>
          <a:p>
            <a:pPr marL="914400" lvl="1">
              <a:spcBef>
                <a:spcPts val="0"/>
              </a:spcBef>
              <a:buFont typeface="Arial" panose="020B0604020202020204" pitchFamily="34" charset="0"/>
              <a:buChar char="−"/>
            </a:pPr>
            <a:r>
              <a:rPr lang="en-US" sz="3200" dirty="0"/>
              <a:t>Need of vendor support &amp; expertise resources to overcome challenges during migration.</a:t>
            </a:r>
          </a:p>
          <a:p>
            <a:pPr marL="914400" lvl="1">
              <a:spcBef>
                <a:spcPts val="0"/>
              </a:spcBef>
              <a:buFont typeface="Arial" panose="020B0604020202020204" pitchFamily="34" charset="0"/>
              <a:buChar char="+"/>
            </a:pPr>
            <a:r>
              <a:rPr lang="en-US" sz="3200" dirty="0"/>
              <a:t>Minimal efforts compared to C2M with relatively similar look &amp; feel on both eshare, eportal sites.</a:t>
            </a:r>
          </a:p>
          <a:p>
            <a:pPr marL="457326" lvl="1" indent="0">
              <a:spcBef>
                <a:spcPts val="0"/>
              </a:spcBef>
              <a:buNone/>
            </a:pPr>
            <a:endParaRPr lang="en-US" sz="32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Classic to Modern</a:t>
            </a:r>
            <a:r>
              <a:rPr lang="en-US" sz="3200" b="1" dirty="0"/>
              <a:t> (approx. 3x efforts compared to C2C)</a:t>
            </a:r>
            <a:endParaRPr lang="en-US" sz="3200" dirty="0"/>
          </a:p>
          <a:p>
            <a:pPr marL="914400" lvl="1">
              <a:spcBef>
                <a:spcPts val="0"/>
              </a:spcBef>
              <a:buFont typeface="Arial" panose="020B0604020202020204" pitchFamily="34" charset="0"/>
              <a:buChar char="−"/>
            </a:pPr>
            <a:r>
              <a:rPr lang="en-US" sz="3200" dirty="0"/>
              <a:t>Significant shift in Look &amp; feel for eshare sites.</a:t>
            </a:r>
          </a:p>
          <a:p>
            <a:pPr marL="914400" lvl="1">
              <a:spcBef>
                <a:spcPts val="0"/>
              </a:spcBef>
              <a:buFont typeface="Arial" panose="020B0604020202020204" pitchFamily="34" charset="0"/>
              <a:buChar char="−"/>
            </a:pPr>
            <a:r>
              <a:rPr lang="en-US" sz="3200" dirty="0"/>
              <a:t>Steep learning curve for End Users.</a:t>
            </a:r>
          </a:p>
          <a:p>
            <a:pPr marL="914400" lvl="1">
              <a:spcBef>
                <a:spcPts val="0"/>
              </a:spcBef>
              <a:buFont typeface="Arial" panose="020B0604020202020204" pitchFamily="34" charset="0"/>
              <a:buChar char="−"/>
            </a:pPr>
            <a:r>
              <a:rPr lang="en-US" sz="3200" dirty="0"/>
              <a:t>Need of vendor support &amp; expertise resources to overcome challenges during migration.</a:t>
            </a:r>
          </a:p>
          <a:p>
            <a:pPr marL="914400" lvl="1">
              <a:spcBef>
                <a:spcPts val="0"/>
              </a:spcBef>
              <a:buFont typeface="Arial" panose="020B0604020202020204" pitchFamily="34" charset="0"/>
              <a:buChar char="+"/>
            </a:pPr>
            <a:r>
              <a:rPr lang="en-US" sz="3200" dirty="0"/>
              <a:t>Can utilize and integrate with modern features &amp; integrations.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2859654" y="4746197"/>
            <a:ext cx="11031163" cy="4572000"/>
            <a:chOff x="2105526" y="3437127"/>
            <a:chExt cx="8903369" cy="413444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B569FC9-DFD6-3791-AA82-AA7459BD1189}"/>
                </a:ext>
              </a:extLst>
            </p:cNvPr>
            <p:cNvSpPr/>
            <p:nvPr/>
          </p:nvSpPr>
          <p:spPr>
            <a:xfrm>
              <a:off x="2105526" y="3440306"/>
              <a:ext cx="8903369" cy="4131261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971550" lvl="1" indent="-51435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AutoNum type="arabicParenR"/>
              </a:pPr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239136" y="4292856"/>
              <a:ext cx="2356711" cy="2226121"/>
            </a:xfrm>
            <a:prstGeom prst="roundRect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8524429" y="3767591"/>
              <a:ext cx="2356711" cy="3054763"/>
            </a:xfrm>
            <a:prstGeom prst="roundRect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88058" y="3437127"/>
              <a:ext cx="1111476" cy="73761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38696" y="4238097"/>
              <a:ext cx="1725844" cy="95537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58504" y="6044643"/>
              <a:ext cx="878309" cy="57489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77603" y="4952012"/>
              <a:ext cx="795377" cy="685922"/>
            </a:xfrm>
            <a:prstGeom prst="rect">
              <a:avLst/>
            </a:prstGeom>
          </p:spPr>
        </p:pic>
        <p:pic>
          <p:nvPicPr>
            <p:cNvPr id="15" name="Picture 4" descr="https://www.eventilla.com/wp-content/uploads/2020/08/Microsoft_Teams-Logo.wine_-1000x667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18159" y="5250718"/>
              <a:ext cx="1136176" cy="7578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02109" y="4822237"/>
              <a:ext cx="836377" cy="945470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2485962" y="5710359"/>
              <a:ext cx="1751856" cy="5971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 b="1" dirty="0">
                  <a:solidFill>
                    <a:srgbClr val="2E9EB6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SharePoint 2013 On Premise</a:t>
              </a:r>
              <a:endParaRPr lang="en-US" sz="1600" dirty="0">
                <a:solidFill>
                  <a:srgbClr val="2E9EB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03006" y="4962603"/>
              <a:ext cx="1131783" cy="332369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246193" y="4916059"/>
              <a:ext cx="1131783" cy="332369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5744784" y="5767706"/>
              <a:ext cx="1603401" cy="5971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 b="1" dirty="0">
                  <a:solidFill>
                    <a:srgbClr val="2E9EB6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SharePoint Migration Tool</a:t>
              </a:r>
              <a:endParaRPr lang="en-US" sz="1600" dirty="0">
                <a:solidFill>
                  <a:srgbClr val="2E9EB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838696" y="3505264"/>
              <a:ext cx="1886841" cy="337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 b="1" dirty="0">
                  <a:solidFill>
                    <a:srgbClr val="2E9EB6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PHC O365 Tenant</a:t>
              </a:r>
              <a:endParaRPr lang="en-US" sz="1600" dirty="0">
                <a:solidFill>
                  <a:srgbClr val="2E9EB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9509678" y="6824716"/>
              <a:ext cx="434340" cy="710755"/>
              <a:chOff x="9485614" y="6824716"/>
              <a:chExt cx="434340" cy="710755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485614" y="7055411"/>
                <a:ext cx="434340" cy="480060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652566" y="6824716"/>
                <a:ext cx="91440" cy="259080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3200321" y="6516645"/>
              <a:ext cx="434340" cy="710755"/>
              <a:chOff x="9485614" y="6824716"/>
              <a:chExt cx="434340" cy="710755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485614" y="7055411"/>
                <a:ext cx="434340" cy="480060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652566" y="6824716"/>
                <a:ext cx="91440" cy="25908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084986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C2A658-0A83-46F1-26B5-5B92B615CB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0D69AF-41A0-01A8-B236-7184A0B4C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Migration from SP 2013 to SPO – Pros &amp; Cons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653FED6-2652-BADD-C533-ACF9E8FA50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089371"/>
              </p:ext>
            </p:extLst>
          </p:nvPr>
        </p:nvGraphicFramePr>
        <p:xfrm>
          <a:off x="367600" y="2817846"/>
          <a:ext cx="23642450" cy="952023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1990811">
                  <a:extLst>
                    <a:ext uri="{9D8B030D-6E8A-4147-A177-3AD203B41FA5}">
                      <a16:colId xmlns:a16="http://schemas.microsoft.com/office/drawing/2014/main" val="3739516251"/>
                    </a:ext>
                  </a:extLst>
                </a:gridCol>
                <a:gridCol w="11651639">
                  <a:extLst>
                    <a:ext uri="{9D8B030D-6E8A-4147-A177-3AD203B41FA5}">
                      <a16:colId xmlns:a16="http://schemas.microsoft.com/office/drawing/2014/main" val="1006511779"/>
                    </a:ext>
                  </a:extLst>
                </a:gridCol>
              </a:tblGrid>
              <a:tr h="87602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748844"/>
                  </a:ext>
                </a:extLst>
              </a:tr>
              <a:tr h="8644204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Migrating to SPO offers significant benefits in terms of cost, security, accessibility, performance, and long-term sustainability</a:t>
                      </a:r>
                    </a:p>
                    <a:p>
                      <a:pPr marL="285750" marR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Scalability &amp; </a:t>
                      </a:r>
                      <a:r>
                        <a:rPr lang="en-US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Availability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Low Infra &amp; Continue MS support &amp; New Features</a:t>
                      </a:r>
                    </a:p>
                    <a:p>
                      <a:pPr marL="285750" marR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Improved Security &amp; Compliance:</a:t>
                      </a:r>
                    </a:p>
                    <a:p>
                      <a:pPr marL="742950" marR="0" lvl="1" indent="-285750">
                        <a:buSzPts val="1000"/>
                        <a:buFont typeface="Courier New" panose="02070309020205020404" pitchFamily="49" charset="0"/>
                        <a:buChar char="o"/>
                        <a:tabLst>
                          <a:tab pos="914400" algn="l"/>
                        </a:tabLst>
                      </a:pP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SSL, MFA,</a:t>
                      </a:r>
                      <a:r>
                        <a:rPr lang="en-US" sz="32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Loss Prevention (DLP) Policies,</a:t>
                      </a:r>
                      <a:r>
                        <a:rPr lang="en-US" sz="32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Anywhere access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indent="-285750" algn="l" defTabSz="1828297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Integration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with Microsoft 365 Tools, Modern User Experience &amp; Customizations using SPFx</a:t>
                      </a:r>
                    </a:p>
                    <a:p>
                      <a:pPr marL="285750" marR="0" indent="-285750" algn="l" defTabSz="1828297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Advanced Search &amp; Analytics</a:t>
                      </a:r>
                    </a:p>
                    <a:p>
                      <a:pPr marL="285750" marR="0" indent="-285750" algn="l" defTabSz="1828297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Migration Tools provide built-in pre-migration reports to identify customizations, permissions, large lists, checkout </a:t>
                      </a:r>
                      <a:r>
                        <a:rPr lang="en-US" sz="32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files &amp; </a:t>
                      </a: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allows to update hard coded links within documents and pages 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during migration.</a:t>
                      </a:r>
                    </a:p>
                    <a:p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Limited flexibility for Classic to Modern Conversion. Limited modern features in classic mode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200" kern="12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Repairing </a:t>
                      </a:r>
                      <a:r>
                        <a:rPr lang="en-US" sz="3200" b="1" kern="12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Browser</a:t>
                      </a:r>
                      <a:r>
                        <a:rPr lang="en-US" sz="3200" kern="12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kern="12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Bookmarks</a:t>
                      </a:r>
                      <a:r>
                        <a:rPr lang="en-US" sz="3200" kern="12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at each client side is </a:t>
                      </a:r>
                      <a:r>
                        <a:rPr lang="en-US" sz="3200" b="1" kern="12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unachievable. </a:t>
                      </a:r>
                      <a:r>
                        <a:rPr lang="en-US" sz="3200" b="0" kern="12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 </a:t>
                      </a:r>
                      <a:r>
                        <a:rPr lang="en-US" sz="3200" kern="12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 hierarchy with various levels of subsites at both eshare &amp; eportal sites makes it unfeasible to update Bookmarked links on Browser level.</a:t>
                      </a:r>
                    </a:p>
                    <a:p>
                      <a:pPr marL="285750" marR="0" lvl="0" indent="-285750" algn="l" defTabSz="18282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3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 Approval workflow history can’t be retained.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Redevelop all Custom</a:t>
                      </a:r>
                      <a:r>
                        <a:rPr lang="en-US" sz="3200" kern="12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webparts using SPFx.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200" kern="12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Troubleshoot unforeseen issues with Nintex forms and workflows in Nintex cloud.</a:t>
                      </a:r>
                      <a:endParaRPr lang="en-US" sz="3200" kern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Challenging to retain search metadata.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2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Meticulous Governance policies </a:t>
                      </a:r>
                      <a:r>
                        <a:rPr lang="en-US" sz="3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 Tenant level required as there is possibility</a:t>
                      </a:r>
                      <a:r>
                        <a:rPr lang="en-US" sz="3200" kern="12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sharing or misusing PHI / PII data as it’s a cloud-based application.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Performance Limitations while doing migration using Migration Tools.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3672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7697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C04ACA-C084-BFB0-A577-EE1D9C1F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Upgrade from SP 2013 to SPSE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sz="half" idx="1"/>
          </p:nvPr>
        </p:nvSpPr>
        <p:spPr bwMode="auto">
          <a:xfrm>
            <a:off x="588333" y="4052516"/>
            <a:ext cx="11135317" cy="7035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056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971550" marR="0" lvl="1" indent="-514350" defTabSz="91440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arenR"/>
              <a:tabLst>
                <a:tab pos="457200" algn="l"/>
              </a:tabLst>
            </a:pPr>
            <a:endParaRPr lang="en-US" altLang="en-US" sz="2400" dirty="0" bmk="">
              <a:solidFill>
                <a:prstClr val="black"/>
              </a:solidFill>
            </a:endParaRPr>
          </a:p>
          <a:p>
            <a:pPr marL="0" indent="0" defTabSz="914400" eaLnBrk="1" hangingPunct="1">
              <a:lnSpc>
                <a:spcPct val="90000"/>
              </a:lnSpc>
              <a:spcBef>
                <a:spcPts val="500"/>
              </a:spcBef>
              <a:buNone/>
            </a:pPr>
            <a:r>
              <a:rPr lang="en-US" altLang="en-US" sz="3200" dirty="0">
                <a:solidFill>
                  <a:prstClr val="black"/>
                </a:solidFill>
              </a:rPr>
              <a:t>We are obligated to install each version of SP, attach content databases, and upgrade them successively</a:t>
            </a:r>
            <a:endParaRPr kumimoji="0" lang="en-US" alt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Assessment &amp; Planning: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marL="57401" indent="-514350" defTabSz="914400" eaLnBrk="1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en-US" altLang="en-US" sz="3200" dirty="0">
                <a:solidFill>
                  <a:prstClr val="black"/>
                </a:solidFill>
              </a:rPr>
              <a:t>Pre Migration Maintenance</a:t>
            </a:r>
          </a:p>
          <a:p>
            <a:pPr marL="57401" indent="-514350" defTabSz="914400" eaLnBrk="1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en-US" altLang="en-US" sz="3200" dirty="0">
                <a:solidFill>
                  <a:prstClr val="black"/>
                </a:solidFill>
              </a:rPr>
              <a:t>Identify deprecated features </a:t>
            </a:r>
          </a:p>
          <a:p>
            <a:pPr marL="57401" indent="-514350" defTabSz="914400" eaLnBrk="1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en-US" altLang="en-US" sz="3200" dirty="0">
                <a:solidFill>
                  <a:prstClr val="black"/>
                </a:solidFill>
              </a:rPr>
              <a:t>For each upgrade hop (e.g., 2013 → 2016 </a:t>
            </a:r>
            <a:r>
              <a:rPr lang="en-US" altLang="en-US" sz="3200" dirty="0">
                <a:solidFill>
                  <a:prstClr val="black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3200" dirty="0">
                <a:solidFill>
                  <a:prstClr val="black"/>
                </a:solidFill>
              </a:rPr>
              <a:t> </a:t>
            </a:r>
            <a:r>
              <a:rPr lang="en-US" altLang="en-US" sz="3200" dirty="0">
                <a:solidFill>
                  <a:prstClr val="black"/>
                </a:solidFill>
                <a:sym typeface="Wingdings" panose="05000000000000000000" pitchFamily="2" charset="2"/>
              </a:rPr>
              <a:t>2019 </a:t>
            </a:r>
            <a:r>
              <a:rPr lang="en-US" altLang="en-US" sz="3200" dirty="0">
                <a:solidFill>
                  <a:prstClr val="black"/>
                </a:solidFill>
              </a:rPr>
              <a:t> SPSE):</a:t>
            </a:r>
            <a:endParaRPr lang="en-US" altLang="en-US" sz="32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971550" lvl="1" indent="-514350" defTabSz="914400" eaLnBrk="1" hangingPunct="1">
              <a:lnSpc>
                <a:spcPct val="90000"/>
              </a:lnSpc>
              <a:spcBef>
                <a:spcPts val="500"/>
              </a:spcBef>
            </a:pPr>
            <a:r>
              <a:rPr lang="en-US" altLang="en-US" sz="3200" dirty="0">
                <a:solidFill>
                  <a:prstClr val="black"/>
                </a:solidFill>
                <a:sym typeface="Wingdings" panose="05000000000000000000" pitchFamily="2" charset="2"/>
              </a:rPr>
              <a:t>Build target farm (SP 2016/2019/SE) matching the source topology (as closely as needed).</a:t>
            </a:r>
          </a:p>
          <a:p>
            <a:pPr marL="971550" lvl="1" indent="-514350" defTabSz="914400" eaLnBrk="1" hangingPunct="1">
              <a:lnSpc>
                <a:spcPct val="90000"/>
              </a:lnSpc>
              <a:spcBef>
                <a:spcPts val="500"/>
              </a:spcBef>
            </a:pPr>
            <a:r>
              <a:rPr lang="en-US" altLang="en-US" sz="3200" dirty="0">
                <a:solidFill>
                  <a:prstClr val="black"/>
                </a:solidFill>
                <a:sym typeface="Wingdings" panose="05000000000000000000" pitchFamily="2" charset="2"/>
              </a:rPr>
              <a:t>Create and Configure Web Applications and Service Applications.</a:t>
            </a:r>
          </a:p>
          <a:p>
            <a:pPr marL="971550" lvl="1" indent="-514350" defTabSz="914400" eaLnBrk="1" hangingPunct="1">
              <a:lnSpc>
                <a:spcPct val="90000"/>
              </a:lnSpc>
              <a:spcBef>
                <a:spcPts val="500"/>
              </a:spcBef>
            </a:pPr>
            <a:r>
              <a:rPr lang="en-US" altLang="en-US" sz="3200" dirty="0">
                <a:solidFill>
                  <a:prstClr val="black"/>
                </a:solidFill>
                <a:sym typeface="Wingdings" panose="05000000000000000000" pitchFamily="2" charset="2"/>
              </a:rPr>
              <a:t>Detach, Attach and Mount/Upgrade the content database from the old SP farm to new SP farm till last SPSE upgrade hop.</a:t>
            </a:r>
          </a:p>
        </p:txBody>
      </p:sp>
      <p:grpSp>
        <p:nvGrpSpPr>
          <p:cNvPr id="84" name="Group 83"/>
          <p:cNvGrpSpPr/>
          <p:nvPr/>
        </p:nvGrpSpPr>
        <p:grpSpPr>
          <a:xfrm>
            <a:off x="11980506" y="4698855"/>
            <a:ext cx="12143993" cy="5241356"/>
            <a:chOff x="10350377" y="3266168"/>
            <a:chExt cx="6215410" cy="2582746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CB569FC9-DFD6-3791-AA82-AA7459BD1189}"/>
                </a:ext>
              </a:extLst>
            </p:cNvPr>
            <p:cNvSpPr/>
            <p:nvPr/>
          </p:nvSpPr>
          <p:spPr>
            <a:xfrm>
              <a:off x="10350377" y="3266168"/>
              <a:ext cx="6215410" cy="2582746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971550" lvl="1" indent="-51435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AutoNum type="arabicParenR"/>
              </a:pPr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10476247" y="3942284"/>
              <a:ext cx="1224689" cy="1283282"/>
            </a:xfrm>
            <a:prstGeom prst="roundRect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11420089" y="5509841"/>
              <a:ext cx="4876721" cy="2304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b="1" dirty="0">
                  <a:solidFill>
                    <a:srgbClr val="2E9EB6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Recommended Migration Path from SP 2013 To SPSE version</a:t>
              </a:r>
              <a:endParaRPr lang="en-US" sz="2400" dirty="0">
                <a:solidFill>
                  <a:srgbClr val="2E9EB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8" name="Group 87"/>
            <p:cNvGrpSpPr/>
            <p:nvPr/>
          </p:nvGrpSpPr>
          <p:grpSpPr>
            <a:xfrm>
              <a:off x="10856057" y="4111127"/>
              <a:ext cx="615278" cy="596291"/>
              <a:chOff x="10856057" y="4111127"/>
              <a:chExt cx="615278" cy="596291"/>
            </a:xfrm>
          </p:grpSpPr>
          <p:pic>
            <p:nvPicPr>
              <p:cNvPr id="118" name="Picture 117"/>
              <p:cNvPicPr>
                <a:picLocks noChangeAspect="1"/>
              </p:cNvPicPr>
              <p:nvPr/>
            </p:nvPicPr>
            <p:blipFill rotWithShape="1">
              <a:blip r:embed="rId3"/>
              <a:srcRect r="34392"/>
              <a:stretch/>
            </p:blipFill>
            <p:spPr>
              <a:xfrm>
                <a:off x="10856057" y="4111127"/>
                <a:ext cx="380404" cy="596291"/>
              </a:xfrm>
              <a:prstGeom prst="rect">
                <a:avLst/>
              </a:prstGeom>
            </p:spPr>
          </p:pic>
          <p:pic>
            <p:nvPicPr>
              <p:cNvPr id="119" name="Picture 11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28139" y="4399217"/>
                <a:ext cx="443196" cy="308201"/>
              </a:xfrm>
              <a:prstGeom prst="rect">
                <a:avLst/>
              </a:prstGeom>
            </p:spPr>
          </p:pic>
        </p:grpSp>
        <p:grpSp>
          <p:nvGrpSpPr>
            <p:cNvPr id="89" name="Group 88"/>
            <p:cNvGrpSpPr/>
            <p:nvPr/>
          </p:nvGrpSpPr>
          <p:grpSpPr>
            <a:xfrm>
              <a:off x="12050542" y="3915900"/>
              <a:ext cx="1224689" cy="1283282"/>
              <a:chOff x="10476247" y="3942284"/>
              <a:chExt cx="1224689" cy="1283282"/>
            </a:xfrm>
          </p:grpSpPr>
          <p:sp>
            <p:nvSpPr>
              <p:cNvPr id="113" name="Rounded Rectangle 112"/>
              <p:cNvSpPr/>
              <p:nvPr/>
            </p:nvSpPr>
            <p:spPr>
              <a:xfrm>
                <a:off x="10476247" y="3942284"/>
                <a:ext cx="1224689" cy="128328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10476247" y="4733247"/>
                <a:ext cx="1214462" cy="2985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600" b="1" dirty="0">
                    <a:solidFill>
                      <a:srgbClr val="2E9EB6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SharePoint 2016 On Premise</a:t>
                </a:r>
                <a:endParaRPr lang="en-US" sz="1600" dirty="0">
                  <a:solidFill>
                    <a:srgbClr val="2E9EB6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15" name="Group 114"/>
              <p:cNvGrpSpPr/>
              <p:nvPr/>
            </p:nvGrpSpPr>
            <p:grpSpPr>
              <a:xfrm>
                <a:off x="10856057" y="4111127"/>
                <a:ext cx="615278" cy="596291"/>
                <a:chOff x="10856057" y="4111127"/>
                <a:chExt cx="615278" cy="596291"/>
              </a:xfrm>
            </p:grpSpPr>
            <p:pic>
              <p:nvPicPr>
                <p:cNvPr id="116" name="Picture 115"/>
                <p:cNvPicPr>
                  <a:picLocks noChangeAspect="1"/>
                </p:cNvPicPr>
                <p:nvPr/>
              </p:nvPicPr>
              <p:blipFill rotWithShape="1">
                <a:blip r:embed="rId3"/>
                <a:srcRect r="34392"/>
                <a:stretch/>
              </p:blipFill>
              <p:spPr>
                <a:xfrm>
                  <a:off x="10856057" y="4111127"/>
                  <a:ext cx="380404" cy="596291"/>
                </a:xfrm>
                <a:prstGeom prst="rect">
                  <a:avLst/>
                </a:prstGeom>
              </p:spPr>
            </p:pic>
            <p:pic>
              <p:nvPicPr>
                <p:cNvPr id="117" name="Picture 116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1028139" y="4399217"/>
                  <a:ext cx="443196" cy="308201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90" name="Group 89"/>
            <p:cNvGrpSpPr/>
            <p:nvPr/>
          </p:nvGrpSpPr>
          <p:grpSpPr>
            <a:xfrm>
              <a:off x="13621669" y="3915900"/>
              <a:ext cx="1224689" cy="1283282"/>
              <a:chOff x="10476247" y="3942284"/>
              <a:chExt cx="1224689" cy="1283282"/>
            </a:xfrm>
          </p:grpSpPr>
          <p:sp>
            <p:nvSpPr>
              <p:cNvPr id="108" name="Rounded Rectangle 107"/>
              <p:cNvSpPr/>
              <p:nvPr/>
            </p:nvSpPr>
            <p:spPr>
              <a:xfrm>
                <a:off x="10476247" y="3942284"/>
                <a:ext cx="1224689" cy="128328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10476247" y="4733247"/>
                <a:ext cx="1214462" cy="2985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600" b="1" dirty="0">
                    <a:solidFill>
                      <a:srgbClr val="2E9EB6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SharePoint 2019 On Premise</a:t>
                </a:r>
                <a:endParaRPr lang="en-US" sz="1600" dirty="0">
                  <a:solidFill>
                    <a:srgbClr val="2E9EB6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10" name="Group 109"/>
              <p:cNvGrpSpPr/>
              <p:nvPr/>
            </p:nvGrpSpPr>
            <p:grpSpPr>
              <a:xfrm>
                <a:off x="10856057" y="4111127"/>
                <a:ext cx="615278" cy="596291"/>
                <a:chOff x="10856057" y="4111127"/>
                <a:chExt cx="615278" cy="596291"/>
              </a:xfrm>
            </p:grpSpPr>
            <p:pic>
              <p:nvPicPr>
                <p:cNvPr id="111" name="Picture 110"/>
                <p:cNvPicPr>
                  <a:picLocks noChangeAspect="1"/>
                </p:cNvPicPr>
                <p:nvPr/>
              </p:nvPicPr>
              <p:blipFill rotWithShape="1">
                <a:blip r:embed="rId3"/>
                <a:srcRect r="34392"/>
                <a:stretch/>
              </p:blipFill>
              <p:spPr>
                <a:xfrm>
                  <a:off x="10856057" y="4111127"/>
                  <a:ext cx="380404" cy="596291"/>
                </a:xfrm>
                <a:prstGeom prst="rect">
                  <a:avLst/>
                </a:prstGeom>
              </p:spPr>
            </p:pic>
            <p:pic>
              <p:nvPicPr>
                <p:cNvPr id="112" name="Picture 111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1028139" y="4399217"/>
                  <a:ext cx="443196" cy="308201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91" name="Group 90"/>
            <p:cNvGrpSpPr/>
            <p:nvPr/>
          </p:nvGrpSpPr>
          <p:grpSpPr>
            <a:xfrm>
              <a:off x="15194732" y="3915900"/>
              <a:ext cx="1224689" cy="1283282"/>
              <a:chOff x="10476247" y="3942284"/>
              <a:chExt cx="1224689" cy="1283282"/>
            </a:xfrm>
          </p:grpSpPr>
          <p:sp>
            <p:nvSpPr>
              <p:cNvPr id="103" name="Rounded Rectangle 102"/>
              <p:cNvSpPr/>
              <p:nvPr/>
            </p:nvSpPr>
            <p:spPr>
              <a:xfrm>
                <a:off x="10476247" y="3942284"/>
                <a:ext cx="1224689" cy="128328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10476247" y="4733247"/>
                <a:ext cx="1214462" cy="2985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600" b="1" dirty="0">
                    <a:solidFill>
                      <a:srgbClr val="2E9EB6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SPSE Version On Premise</a:t>
                </a:r>
                <a:endParaRPr lang="en-US" sz="1600" dirty="0">
                  <a:solidFill>
                    <a:srgbClr val="2E9EB6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05" name="Group 104"/>
              <p:cNvGrpSpPr/>
              <p:nvPr/>
            </p:nvGrpSpPr>
            <p:grpSpPr>
              <a:xfrm>
                <a:off x="10856057" y="4111127"/>
                <a:ext cx="615278" cy="596291"/>
                <a:chOff x="10856057" y="4111127"/>
                <a:chExt cx="615278" cy="596291"/>
              </a:xfrm>
            </p:grpSpPr>
            <p:pic>
              <p:nvPicPr>
                <p:cNvPr id="106" name="Picture 105"/>
                <p:cNvPicPr>
                  <a:picLocks noChangeAspect="1"/>
                </p:cNvPicPr>
                <p:nvPr/>
              </p:nvPicPr>
              <p:blipFill rotWithShape="1">
                <a:blip r:embed="rId3"/>
                <a:srcRect r="34392"/>
                <a:stretch/>
              </p:blipFill>
              <p:spPr>
                <a:xfrm>
                  <a:off x="10856057" y="4111127"/>
                  <a:ext cx="380404" cy="596291"/>
                </a:xfrm>
                <a:prstGeom prst="rect">
                  <a:avLst/>
                </a:prstGeom>
              </p:spPr>
            </p:pic>
            <p:pic>
              <p:nvPicPr>
                <p:cNvPr id="107" name="Picture 106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1028139" y="4399217"/>
                  <a:ext cx="443196" cy="308201"/>
                </a:xfrm>
                <a:prstGeom prst="rect">
                  <a:avLst/>
                </a:prstGeom>
              </p:spPr>
            </p:pic>
          </p:grpSp>
        </p:grpSp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258401" y="4473609"/>
              <a:ext cx="385708" cy="146893"/>
            </a:xfrm>
            <a:prstGeom prst="rect">
              <a:avLst/>
            </a:prstGeom>
          </p:spPr>
        </p:pic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682307" y="4465189"/>
              <a:ext cx="385708" cy="146893"/>
            </a:xfrm>
            <a:prstGeom prst="rect">
              <a:avLst/>
            </a:prstGeom>
          </p:spPr>
        </p:pic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5400000">
              <a:off x="14138977" y="5273590"/>
              <a:ext cx="258091" cy="131901"/>
            </a:xfrm>
            <a:prstGeom prst="rect">
              <a:avLst/>
            </a:prstGeom>
          </p:spPr>
        </p:pic>
        <p:grpSp>
          <p:nvGrpSpPr>
            <p:cNvPr id="95" name="Group 94"/>
            <p:cNvGrpSpPr/>
            <p:nvPr/>
          </p:nvGrpSpPr>
          <p:grpSpPr>
            <a:xfrm>
              <a:off x="12672770" y="5209917"/>
              <a:ext cx="3200500" cy="262080"/>
              <a:chOff x="12672770" y="5209917"/>
              <a:chExt cx="3200500" cy="262080"/>
            </a:xfrm>
          </p:grpSpPr>
          <p:cxnSp>
            <p:nvCxnSpPr>
              <p:cNvPr id="101" name="Elbow Connector 100"/>
              <p:cNvCxnSpPr/>
              <p:nvPr/>
            </p:nvCxnSpPr>
            <p:spPr>
              <a:xfrm flipV="1">
                <a:off x="12672770" y="5209917"/>
                <a:ext cx="3200500" cy="262080"/>
              </a:xfrm>
              <a:prstGeom prst="bentConnector3">
                <a:avLst>
                  <a:gd name="adj1" fmla="val 100234"/>
                </a:avLst>
              </a:prstGeom>
              <a:ln w="28575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>
                <a:off x="12672770" y="5209917"/>
                <a:ext cx="0" cy="262080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6" name="Straight Connector 95"/>
            <p:cNvCxnSpPr/>
            <p:nvPr/>
          </p:nvCxnSpPr>
          <p:spPr>
            <a:xfrm flipH="1">
              <a:off x="11069779" y="3778734"/>
              <a:ext cx="4737298" cy="991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11069768" y="3784435"/>
              <a:ext cx="0" cy="157849"/>
            </a:xfrm>
            <a:prstGeom prst="line">
              <a:avLst/>
            </a:prstGeom>
            <a:ln w="28575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endCxn id="103" idx="0"/>
            </p:cNvCxnSpPr>
            <p:nvPr/>
          </p:nvCxnSpPr>
          <p:spPr>
            <a:xfrm>
              <a:off x="15801963" y="3775829"/>
              <a:ext cx="5114" cy="140071"/>
            </a:xfrm>
            <a:prstGeom prst="line">
              <a:avLst/>
            </a:prstGeom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99" name="Rectangle 98"/>
            <p:cNvSpPr/>
            <p:nvPr/>
          </p:nvSpPr>
          <p:spPr>
            <a:xfrm>
              <a:off x="10491588" y="4706850"/>
              <a:ext cx="1214462" cy="2985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 b="1" dirty="0">
                  <a:solidFill>
                    <a:srgbClr val="2E9EB6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SharePoint 2013 On Premise</a:t>
              </a:r>
              <a:endParaRPr lang="en-US" sz="1600" dirty="0">
                <a:solidFill>
                  <a:srgbClr val="2E9EB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10916573" y="3575494"/>
              <a:ext cx="5502848" cy="2304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We don’t have direct migration path to SPSE using DB upgrade method</a:t>
              </a:r>
              <a:r>
                <a:rPr lang="en-US" sz="2400" b="1" dirty="0">
                  <a:solidFill>
                    <a:srgbClr val="2E9EB6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400" dirty="0">
                <a:solidFill>
                  <a:srgbClr val="2E9EB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3340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40890F-C536-FBDA-E0EA-9F6D81F4A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506DB7-A5AD-E996-5B67-D6EFFFA3B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Upgrade from SP 2013 to SPSE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887CBAD-602D-7C53-4BF8-759CD6548E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805848"/>
              </p:ext>
            </p:extLst>
          </p:nvPr>
        </p:nvGraphicFramePr>
        <p:xfrm>
          <a:off x="0" y="3153747"/>
          <a:ext cx="24124499" cy="9914827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0889641">
                  <a:extLst>
                    <a:ext uri="{9D8B030D-6E8A-4147-A177-3AD203B41FA5}">
                      <a16:colId xmlns:a16="http://schemas.microsoft.com/office/drawing/2014/main" val="3739516251"/>
                    </a:ext>
                  </a:extLst>
                </a:gridCol>
                <a:gridCol w="13234858">
                  <a:extLst>
                    <a:ext uri="{9D8B030D-6E8A-4147-A177-3AD203B41FA5}">
                      <a16:colId xmlns:a16="http://schemas.microsoft.com/office/drawing/2014/main" val="1006511779"/>
                    </a:ext>
                  </a:extLst>
                </a:gridCol>
              </a:tblGrid>
              <a:tr h="69046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748844"/>
                  </a:ext>
                </a:extLst>
              </a:tr>
              <a:tr h="9224362"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3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Bookmarked hardcoded links at client-side browser are </a:t>
                      </a:r>
                      <a:r>
                        <a:rPr lang="en-US" sz="32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under our control</a:t>
                      </a:r>
                      <a:r>
                        <a:rPr lang="en-US" sz="3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3200" kern="12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3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Frequent </a:t>
                      </a:r>
                      <a:r>
                        <a:rPr lang="en-US" sz="3200" kern="12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 patch releases and support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32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Precise look &amp; feel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3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Safeguarded with Intranet Firewalls even if user stores PHI/PII data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3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Supports modern</a:t>
                      </a:r>
                      <a:r>
                        <a:rPr lang="en-US" sz="3200" kern="12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UI and hybrid setup to integrate with M365</a:t>
                      </a:r>
                      <a:endParaRPr lang="en-US" sz="3200" kern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3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Minimal Vendor costs &amp; Free of Migration Tool licensing costs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3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Active </a:t>
                      </a:r>
                      <a:r>
                        <a:rPr lang="en-US" sz="32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maintenance</a:t>
                      </a:r>
                      <a:r>
                        <a:rPr lang="en-US" sz="3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infra/server by upgrading CU/security patches on monthly basis. </a:t>
                      </a:r>
                    </a:p>
                    <a:p>
                      <a:pPr marL="171450" lvl="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32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Down Time </a:t>
                      </a:r>
                      <a:r>
                        <a:rPr lang="en-US" sz="3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during Maintenance hours</a:t>
                      </a:r>
                      <a:endParaRPr lang="en-US" sz="3200" kern="1200" baseline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lvl="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3200" kern="12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Dependency on ITOPS/Kemp vendor with server/Kemp issues</a:t>
                      </a:r>
                      <a:endParaRPr lang="en-US" sz="3200" kern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lvl="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3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Need to setup</a:t>
                      </a:r>
                      <a:r>
                        <a:rPr lang="en-US" sz="3200" kern="12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intermediate hop versions &amp; additional SP licensing costs for each hop version.</a:t>
                      </a:r>
                      <a:endParaRPr lang="en-US" sz="3200" kern="1200" dirty="0">
                        <a:effectLst/>
                      </a:endParaRPr>
                    </a:p>
                    <a:p>
                      <a:pPr marL="171450" lvl="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3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Technological backwardness</a:t>
                      </a:r>
                    </a:p>
                    <a:p>
                      <a:pPr marL="171450" lvl="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3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Time-consuming: we need to build and maintain temporary farms for each version.</a:t>
                      </a:r>
                    </a:p>
                    <a:p>
                      <a:pPr marL="171450" lvl="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3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Cumulative complexity: Issues can compound across versions.</a:t>
                      </a:r>
                    </a:p>
                    <a:p>
                      <a:pPr marL="171450" lvl="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3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InfoPath and Designer workflows are deprecated.</a:t>
                      </a:r>
                    </a:p>
                    <a:p>
                      <a:pPr marL="171450" lvl="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3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Partnership VPN</a:t>
                      </a:r>
                      <a:r>
                        <a:rPr lang="en-US" sz="3200" kern="12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intranet network connectivity is required to access sites.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3672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2573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D82B5D-27C2-38B0-F324-AC3D46CB9F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D59E62-AE6F-3981-6CB1-51B1AD435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Upgrade from SP 2013 to SPSE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4AAE4F7-FA1B-27E3-0189-F47AE63B25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997726"/>
              </p:ext>
            </p:extLst>
          </p:nvPr>
        </p:nvGraphicFramePr>
        <p:xfrm>
          <a:off x="126575" y="2885033"/>
          <a:ext cx="24124499" cy="988496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0889641">
                  <a:extLst>
                    <a:ext uri="{9D8B030D-6E8A-4147-A177-3AD203B41FA5}">
                      <a16:colId xmlns:a16="http://schemas.microsoft.com/office/drawing/2014/main" val="3739516251"/>
                    </a:ext>
                  </a:extLst>
                </a:gridCol>
                <a:gridCol w="13234858">
                  <a:extLst>
                    <a:ext uri="{9D8B030D-6E8A-4147-A177-3AD203B41FA5}">
                      <a16:colId xmlns:a16="http://schemas.microsoft.com/office/drawing/2014/main" val="1006511779"/>
                    </a:ext>
                  </a:extLst>
                </a:gridCol>
              </a:tblGrid>
              <a:tr h="6606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Challenges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Solutions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748844"/>
                  </a:ext>
                </a:extLst>
              </a:tr>
              <a:tr h="9224362">
                <a:tc>
                  <a:txBody>
                    <a:bodyPr/>
                    <a:lstStyle/>
                    <a:p>
                      <a:pPr marL="457200" lvl="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 C2M :  </a:t>
                      </a:r>
                    </a:p>
                    <a:p>
                      <a:pPr marL="1371349" lvl="1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Significant Look &amp; Feel differences</a:t>
                      </a:r>
                    </a:p>
                    <a:p>
                      <a:pPr marL="1371349" lvl="1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Browser bookmarked links </a:t>
                      </a:r>
                    </a:p>
                    <a:p>
                      <a:pPr marL="1371349" lvl="1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Workflow History Loss</a:t>
                      </a:r>
                    </a:p>
                    <a:p>
                      <a:pPr marL="1371349" lvl="1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Nintex Forms, Flows</a:t>
                      </a:r>
                    </a:p>
                    <a:p>
                      <a:pPr marL="914149" lvl="1" indent="0">
                        <a:buFont typeface="Arial" panose="020B0604020202020204" pitchFamily="34" charset="0"/>
                        <a:buNone/>
                      </a:pPr>
                      <a:endParaRPr lang="en-US" sz="3200" kern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914149" lvl="1" indent="0">
                        <a:buFont typeface="Arial" panose="020B0604020202020204" pitchFamily="34" charset="0"/>
                        <a:buNone/>
                      </a:pPr>
                      <a:endParaRPr lang="en-US" sz="3200" kern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914149" lvl="1" indent="0">
                        <a:buFont typeface="Arial" panose="020B0604020202020204" pitchFamily="34" charset="0"/>
                        <a:buNone/>
                      </a:pPr>
                      <a:endParaRPr lang="en-US" sz="3200" kern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 lvl="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 C2C</a:t>
                      </a:r>
                    </a:p>
                    <a:p>
                      <a:pPr marL="1371349" lvl="1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Bookmarked links</a:t>
                      </a:r>
                    </a:p>
                    <a:p>
                      <a:pPr marL="1371349" lvl="1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Workflow History Loss</a:t>
                      </a:r>
                    </a:p>
                    <a:p>
                      <a:pPr marL="1371349" marR="0" lvl="1" indent="-457200" algn="l" defTabSz="18282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3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Nintex Forms, Flows</a:t>
                      </a:r>
                    </a:p>
                    <a:p>
                      <a:pPr marL="1371349" lvl="1" indent="-457200">
                        <a:buFont typeface="Arial" panose="020B0604020202020204" pitchFamily="34" charset="0"/>
                        <a:buChar char="•"/>
                      </a:pPr>
                      <a:endParaRPr lang="en-US" sz="3200" kern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371349" lvl="1" indent="-457200">
                        <a:buFont typeface="Arial" panose="020B0604020202020204" pitchFamily="34" charset="0"/>
                        <a:buChar char="•"/>
                      </a:pPr>
                      <a:endParaRPr lang="en-US" sz="3200" kern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 lvl="0" indent="-457200">
                        <a:buFont typeface="Arial" panose="020B0604020202020204" pitchFamily="34" charset="0"/>
                        <a:buChar char="•"/>
                      </a:pPr>
                      <a:endParaRPr lang="en-US" sz="3200" kern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 lvl="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SPSC</a:t>
                      </a:r>
                    </a:p>
                    <a:p>
                      <a:pPr marL="1371349" lvl="1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Downtimes, Server Maintenance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lvl="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 C2M :  </a:t>
                      </a:r>
                    </a:p>
                    <a:p>
                      <a:pPr marL="1371349" lvl="1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User Training Materials</a:t>
                      </a:r>
                    </a:p>
                    <a:p>
                      <a:pPr marL="1371349" lvl="1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Communications &amp; Trainings</a:t>
                      </a:r>
                    </a:p>
                    <a:p>
                      <a:pPr marL="1371349" lvl="1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Make sure no pending instances in source &amp; execute PowerShell script to migrate workflow history.</a:t>
                      </a:r>
                    </a:p>
                    <a:p>
                      <a:pPr marL="1371349" lvl="1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Replace unsupported actions with Nintex Cloud Actions or reimplement solution in Power Platform.</a:t>
                      </a:r>
                    </a:p>
                    <a:p>
                      <a:pPr marL="914149" lvl="1" indent="0">
                        <a:buFont typeface="Arial" panose="020B0604020202020204" pitchFamily="34" charset="0"/>
                        <a:buNone/>
                      </a:pPr>
                      <a:endParaRPr lang="en-US" sz="3200" kern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 lvl="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 C2C</a:t>
                      </a:r>
                    </a:p>
                    <a:p>
                      <a:pPr marL="1371349" lvl="1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Communications &amp; Trainings</a:t>
                      </a:r>
                    </a:p>
                    <a:p>
                      <a:pPr marL="1371349" lvl="1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Make sure no pending instances in Source &amp; execute PowerShell script to migrate workflow history.</a:t>
                      </a:r>
                    </a:p>
                    <a:p>
                      <a:pPr marL="1371349" marR="0" lvl="1" indent="-457200" algn="l" defTabSz="18282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3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Replace unsupported actions with Nintex Cloud Actions or reimplement solution in Power Platform.</a:t>
                      </a:r>
                    </a:p>
                    <a:p>
                      <a:pPr marL="457200" lvl="0" indent="-457200">
                        <a:buFont typeface="Arial" panose="020B0604020202020204" pitchFamily="34" charset="0"/>
                        <a:buChar char="•"/>
                      </a:pPr>
                      <a:endParaRPr lang="en-US" sz="3200" kern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 lvl="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SPSC</a:t>
                      </a:r>
                    </a:p>
                    <a:p>
                      <a:pPr marL="1371349" lvl="1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Active Maintenance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3672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3316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C04ACA-C084-BFB0-A577-EE1D9C1F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Key Pros &amp; Cons of Migrating to SPO, SPSE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37433" y="2493032"/>
            <a:ext cx="24118230" cy="10720572"/>
            <a:chOff x="1310833" y="1683549"/>
            <a:chExt cx="22974472" cy="1163041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84F7B7E-F368-4489-873D-949B64707936}"/>
                </a:ext>
              </a:extLst>
            </p:cNvPr>
            <p:cNvSpPr/>
            <p:nvPr/>
          </p:nvSpPr>
          <p:spPr>
            <a:xfrm flipV="1">
              <a:off x="1310833" y="1683551"/>
              <a:ext cx="8864051" cy="11601124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91">
                <a:defRPr/>
              </a:pPr>
              <a:endParaRPr lang="en-IN" sz="1300" kern="0" dirty="0">
                <a:solidFill>
                  <a:srgbClr val="002060"/>
                </a:solidFill>
                <a:latin typeface="Calibiri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DD8300D-C5D3-4399-8480-3129C9D80816}"/>
                </a:ext>
              </a:extLst>
            </p:cNvPr>
            <p:cNvSpPr/>
            <p:nvPr/>
          </p:nvSpPr>
          <p:spPr>
            <a:xfrm flipV="1">
              <a:off x="1310838" y="1683554"/>
              <a:ext cx="8834319" cy="59751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91">
                <a:defRPr/>
              </a:pPr>
              <a:endParaRPr lang="en-IN" sz="1300" kern="0" dirty="0">
                <a:solidFill>
                  <a:srgbClr val="002060"/>
                </a:solidFill>
                <a:latin typeface="Calibiri"/>
                <a:cs typeface="Arial" panose="020B060402020202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84F7B7E-F368-4489-873D-949B64707936}"/>
                </a:ext>
              </a:extLst>
            </p:cNvPr>
            <p:cNvSpPr/>
            <p:nvPr/>
          </p:nvSpPr>
          <p:spPr>
            <a:xfrm flipV="1">
              <a:off x="10349007" y="1712836"/>
              <a:ext cx="9106118" cy="11601124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91">
                <a:defRPr/>
              </a:pPr>
              <a:endParaRPr lang="en-IN" sz="1300" kern="0" dirty="0">
                <a:solidFill>
                  <a:srgbClr val="002060"/>
                </a:solidFill>
                <a:latin typeface="Calibiri"/>
                <a:cs typeface="Arial" panose="020B060402020202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DD8300D-C5D3-4399-8480-3129C9D80816}"/>
                </a:ext>
              </a:extLst>
            </p:cNvPr>
            <p:cNvSpPr/>
            <p:nvPr/>
          </p:nvSpPr>
          <p:spPr>
            <a:xfrm flipV="1">
              <a:off x="10313459" y="1683549"/>
              <a:ext cx="9106118" cy="59752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91">
                <a:defRPr/>
              </a:pPr>
              <a:endParaRPr lang="en-IN" sz="1300" kern="0" dirty="0">
                <a:solidFill>
                  <a:srgbClr val="002060"/>
                </a:solidFill>
                <a:latin typeface="Calibiri"/>
                <a:cs typeface="Arial" panose="020B060402020202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84F7B7E-F368-4489-873D-949B64707936}"/>
                </a:ext>
              </a:extLst>
            </p:cNvPr>
            <p:cNvSpPr/>
            <p:nvPr/>
          </p:nvSpPr>
          <p:spPr>
            <a:xfrm flipV="1">
              <a:off x="19568139" y="1683554"/>
              <a:ext cx="4717166" cy="11601124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91">
                <a:defRPr/>
              </a:pPr>
              <a:endParaRPr lang="en-IN" sz="1300" kern="0" dirty="0">
                <a:solidFill>
                  <a:srgbClr val="002060"/>
                </a:solidFill>
                <a:latin typeface="Calibiri"/>
                <a:cs typeface="Arial" panose="020B060402020202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DD8300D-C5D3-4399-8480-3129C9D80816}"/>
                </a:ext>
              </a:extLst>
            </p:cNvPr>
            <p:cNvSpPr/>
            <p:nvPr/>
          </p:nvSpPr>
          <p:spPr>
            <a:xfrm flipV="1">
              <a:off x="19568138" y="1701806"/>
              <a:ext cx="4717166" cy="553314"/>
            </a:xfrm>
            <a:prstGeom prst="rect">
              <a:avLst/>
            </a:prstGeom>
            <a:solidFill>
              <a:srgbClr val="464C5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91">
                <a:defRPr/>
              </a:pPr>
              <a:endParaRPr lang="en-IN" sz="1300" kern="0" dirty="0">
                <a:solidFill>
                  <a:srgbClr val="002060"/>
                </a:solidFill>
                <a:latin typeface="Calibiri"/>
                <a:cs typeface="Arial" panose="020B0604020202020204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37433" y="3096907"/>
            <a:ext cx="92915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Scalability &amp; High Availability, Low Infra &amp; Maintenance Costs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Improved 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Security &amp; Compliance</a:t>
            </a:r>
          </a:p>
          <a:p>
            <a:pPr marL="1257117" lvl="1" indent="-342900" defTabSz="9144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Default SSL, Multi-factor authentication (MFA), Data Loss Prevention (DLP) policies</a:t>
            </a:r>
          </a:p>
          <a:p>
            <a:pPr marL="1257117" lvl="1" indent="-342900" defTabSz="9144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Easier compliance with global standards (GDPR, HIPAA, etc.)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M365 Integration &amp; Modern User Experience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Advanced Search 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&amp; Analytics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4166" y="7152036"/>
            <a:ext cx="912739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 flexibility for Classic to Modern Conversion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Third-party Customizations</a:t>
            </a:r>
          </a:p>
          <a:p>
            <a:pPr marL="1257117" lvl="1" indent="-342900" defTabSz="914400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Custom-developed features, functionalities or third-party solutions in SharePoint 2013 will not migrate &amp; require manual redevelopment / re-implementation.</a:t>
            </a:r>
          </a:p>
          <a:p>
            <a:pPr marL="1257117" lvl="1" indent="-342900" defTabSz="914400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Custom webparts, master pages, CSS, pages &amp; page layouts, JS injected webparts, content editor and script editor webparts, InfoPath forms and any custom forms needs to be redesigned in Power Platform or using SPFx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Workflow Migration</a:t>
            </a:r>
          </a:p>
          <a:p>
            <a:pPr marL="1257117" lvl="1" indent="-342900" defTabSz="914400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Workflow history won't migrate to SPO</a:t>
            </a:r>
          </a:p>
          <a:p>
            <a:pPr marL="1257117" lvl="1" indent="-342900" defTabSz="914400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Running workflow instances should close before migration and re-initiate in the newer environment.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49966" y="2622155"/>
            <a:ext cx="4280042" cy="45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 Online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Cloud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605622" y="3096907"/>
            <a:ext cx="95594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Bookmarked hardcoded links at client-side browser are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under our control</a:t>
            </a:r>
          </a:p>
          <a:p>
            <a:pPr marL="171450" lvl="0" indent="-171450" defTabSz="9144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Frequent MS patch releases and support</a:t>
            </a:r>
          </a:p>
          <a:p>
            <a:pPr marL="171450" lvl="0" indent="-171450" defTabSz="9144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can retain eportal , eshare site urls names as-is and can be accessed with HTTPS.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Precise look &amp; feel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Safeguarded with Intranet Firewalls even if user stores PHI/PII data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Supports modern UI and hybrid setup to integrate with M365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Minimal Vendor costs &amp; Free of Migration Tool licensing costs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605622" y="7152036"/>
            <a:ext cx="954427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 defTabSz="9144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Active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maintenance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of infra/server by upgrading CU/security patches on monthly basis. </a:t>
            </a:r>
          </a:p>
          <a:p>
            <a:pPr marL="171450" lvl="0" indent="-171450" defTabSz="9144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Down Time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during Maintenance hours</a:t>
            </a:r>
          </a:p>
          <a:p>
            <a:pPr marL="171450" lvl="0" indent="-171450" defTabSz="9144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Dependency on ITOPS/Kemp vendor with IIS/Kemp issues</a:t>
            </a:r>
          </a:p>
          <a:p>
            <a:pPr marL="171450" lvl="0" indent="-171450" defTabSz="9144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Need to setup intermediate hop versions &amp; additional SP licensing costs for each hop version.</a:t>
            </a:r>
            <a:endParaRPr lang="en-US" sz="2400" dirty="0"/>
          </a:p>
          <a:p>
            <a:pPr marL="171450" lvl="0" indent="-171450" defTabSz="9144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Technological backwardness</a:t>
            </a:r>
          </a:p>
          <a:p>
            <a:pPr marL="171450" lvl="0" indent="-171450" defTabSz="9144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Time-consuming: we need to build and maintain temporary farms for each version.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 defTabSz="9144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Cumulative complexity: Issues can compound across versions.</a:t>
            </a:r>
          </a:p>
          <a:p>
            <a:pPr marL="171450" lvl="0" indent="-171450" defTabSz="9144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InfoPath and Designer workflows are deprecated; consider alternatives.</a:t>
            </a:r>
          </a:p>
          <a:p>
            <a:pPr marL="171450" lvl="0" indent="-171450" defTabSz="9144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Partnership VPN or intranet network connectivity is required to access sites.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3081263" y="2567060"/>
            <a:ext cx="5002165" cy="45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SPSE On Premise</a:t>
            </a:r>
            <a:endParaRPr lang="en-US" sz="24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9396962" y="2622155"/>
            <a:ext cx="4766047" cy="853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Hybrid – SPO &amp; SPSE/Site Core SiteCore</a:t>
            </a:r>
            <a:endParaRPr lang="en-US" sz="24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9340997" y="3111190"/>
            <a:ext cx="491466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CONS:</a:t>
            </a:r>
          </a:p>
          <a:p>
            <a:pPr marL="171450" indent="-171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suggestable to maintain 2 separate platforms as these 2 sites are internconnected and exchanging / interacting data.</a:t>
            </a:r>
          </a:p>
          <a:p>
            <a:pPr marL="171450" indent="-171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Hybrid – SPO &amp; SPSE Increases complexity by combining all PROS &amp; CONS of above 2 approaches( SPO, SPSE)</a:t>
            </a:r>
          </a:p>
          <a:p>
            <a:pPr marL="171450" indent="-171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Hybrid – SPO &amp; Site Core requires Substantial amount of additional efforts, costs, timelines and skillset.</a:t>
            </a:r>
          </a:p>
        </p:txBody>
      </p:sp>
    </p:spTree>
    <p:extLst>
      <p:ext uri="{BB962C8B-B14F-4D97-AF65-F5344CB8AC3E}">
        <p14:creationId xmlns:p14="http://schemas.microsoft.com/office/powerpoint/2010/main" val="2379357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5a7ce76b-f91d-4c51-82cd-80ebbbabd726" ContentTypeId="0x0101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PHC Website Document" ma:contentTypeID="0x0101009F688BB1DE11FB43AE1F38D4E956EA100004DC52CECD5E6A429112AE2433EE5961" ma:contentTypeVersion="16" ma:contentTypeDescription="" ma:contentTypeScope="" ma:versionID="503bc1a1f78cabacab153cb5ab2131cb">
  <xsd:schema xmlns:xsd="http://www.w3.org/2001/XMLSchema" xmlns:xs="http://www.w3.org/2001/XMLSchema" xmlns:p="http://schemas.microsoft.com/office/2006/metadata/properties" xmlns:ns2="225adf73-79c5-472d-8bcd-f54446908a27" xmlns:ns3="d88e6c7a-1605-4aa4-a29a-3e0df841a036" targetNamespace="http://schemas.microsoft.com/office/2006/metadata/properties" ma:root="true" ma:fieldsID="753aaae1c1d62f0fbd9657f716298681" ns2:_="" ns3:_="">
    <xsd:import namespace="225adf73-79c5-472d-8bcd-f54446908a27"/>
    <xsd:import namespace="d88e6c7a-1605-4aa4-a29a-3e0df841a036"/>
    <xsd:element name="properties">
      <xsd:complexType>
        <xsd:sequence>
          <xsd:element name="documentManagement">
            <xsd:complexType>
              <xsd:all>
                <xsd:element ref="ns2:Document_x0020_Description" minOccurs="0"/>
                <xsd:element ref="ns3:k82974dfaeb74e2aa3eb80497f82e363" minOccurs="0"/>
                <xsd:element ref="ns3:TaxCatchAll" minOccurs="0"/>
                <xsd:element ref="ns3:TaxCatchAllLabel" minOccurs="0"/>
                <xsd:element ref="ns2:o6969eb00a6c46fcb712200715050981" minOccurs="0"/>
                <xsd:element ref="ns2:n616850c7cfd4d7fb3be5ad8c3e516b8" minOccurs="0"/>
                <xsd:element ref="ns2:k2a84c5d5caa4acab23911e17c601f32" minOccurs="0"/>
                <xsd:element ref="ns2:a8d7d58bfa334fbb943d4590ad45c854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5adf73-79c5-472d-8bcd-f54446908a27" elementFormDefault="qualified">
    <xsd:import namespace="http://schemas.microsoft.com/office/2006/documentManagement/types"/>
    <xsd:import namespace="http://schemas.microsoft.com/office/infopath/2007/PartnerControls"/>
    <xsd:element name="Document_x0020_Description" ma:index="8" nillable="true" ma:displayName="Document Description" ma:internalName="Document_x0020_Description">
      <xsd:simpleType>
        <xsd:restriction base="dms:Note">
          <xsd:maxLength value="255"/>
        </xsd:restriction>
      </xsd:simpleType>
    </xsd:element>
    <xsd:element name="o6969eb00a6c46fcb712200715050981" ma:index="13" nillable="true" ma:taxonomy="true" ma:internalName="o6969eb00a6c46fcb712200715050981" ma:taxonomyFieldName="Content_x0020_Language" ma:displayName="Content Language" ma:default="73;#English|8bdb4c98-cf76-453e-a330-e11679ea4fb9" ma:fieldId="{86969eb0-0a6c-46fc-b712-200715050981}" ma:sspId="5a7ce76b-f91d-4c51-82cd-80ebbbabd726" ma:termSetId="62842341-e2a0-428b-b522-0c1a0502cfb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616850c7cfd4d7fb3be5ad8c3e516b8" ma:index="15" ma:taxonomy="true" ma:internalName="n616850c7cfd4d7fb3be5ad8c3e516b8" ma:taxonomyFieldName="Website_x0020_Section" ma:displayName="Website Section" ma:default="" ma:fieldId="{7616850c-7cfd-4d7f-b3be-5ad8c3e516b8}" ma:taxonomyMulti="true" ma:sspId="5a7ce76b-f91d-4c51-82cd-80ebbbabd726" ma:termSetId="b433a66f-2b8f-4dbe-bb48-87e6be13362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2a84c5d5caa4acab23911e17c601f32" ma:index="17" ma:taxonomy="true" ma:internalName="k2a84c5d5caa4acab23911e17c601f32" ma:taxonomyFieldName="Document_x0020_Type" ma:displayName="Document Type" ma:default="" ma:fieldId="{42a84c5d-5caa-4aca-b239-11e17c601f32}" ma:sspId="5a7ce76b-f91d-4c51-82cd-80ebbbabd726" ma:termSetId="f9c2a425-bf8f-49f7-920d-5599deed8f2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8d7d58bfa334fbb943d4590ad45c854" ma:index="19" ma:taxonomy="true" ma:internalName="a8d7d58bfa334fbb943d4590ad45c854" ma:taxonomyFieldName="Sub_x0020_Section" ma:displayName="Sub Section" ma:default="" ma:fieldId="{a8d7d58b-fa33-4fbb-943d-4590ad45c854}" ma:sspId="5a7ce76b-f91d-4c51-82cd-80ebbbabd726" ma:termSetId="ef83f3b1-28c7-4992-916b-8b04b2b69fa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e6c7a-1605-4aa4-a29a-3e0df841a036" elementFormDefault="qualified">
    <xsd:import namespace="http://schemas.microsoft.com/office/2006/documentManagement/types"/>
    <xsd:import namespace="http://schemas.microsoft.com/office/infopath/2007/PartnerControls"/>
    <xsd:element name="k82974dfaeb74e2aa3eb80497f82e363" ma:index="9" ma:taxonomy="true" ma:internalName="k82974dfaeb74e2aa3eb80497f82e363" ma:taxonomyFieldName="Product_x0020_Line" ma:displayName="Product Lines" ma:fieldId="{482974df-aeb7-4e2a-a3eb-80497f82e363}" ma:taxonomyMulti="true" ma:sspId="5a7ce76b-f91d-4c51-82cd-80ebbbabd726" ma:termSetId="c3f8a31b-b352-4bab-9b3b-596e8932a72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07dc7102-d6ba-4901-a2b4-0fc5d0f50636}" ma:internalName="TaxCatchAll" ma:showField="CatchAllData" ma:web="18e65850-3d5f-442c-877f-add0bdbb83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07dc7102-d6ba-4901-a2b4-0fc5d0f50636}" ma:internalName="TaxCatchAllLabel" ma:readOnly="true" ma:showField="CatchAllDataLabel" ma:web="18e65850-3d5f-442c-877f-add0bdbb83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88e6c7a-1605-4aa4-a29a-3e0df841a036">
      <Value>254</Value>
      <Value>253</Value>
      <Value>183</Value>
      <Value>90</Value>
      <Value>76</Value>
      <Value>75</Value>
      <Value>73</Value>
    </TaxCatchAll>
    <a8d7d58bfa334fbb943d4590ad45c854 xmlns="225adf73-79c5-472d-8bcd-f54446908a27">
      <Terms xmlns="http://schemas.microsoft.com/office/infopath/2007/PartnerControls">
        <TermInfo xmlns="http://schemas.microsoft.com/office/infopath/2007/PartnerControls">
          <TermName xmlns="http://schemas.microsoft.com/office/infopath/2007/PartnerControls">Medical Directors</TermName>
          <TermId xmlns="http://schemas.microsoft.com/office/infopath/2007/PartnerControls">d28ff4dd-2be7-48b5-8657-1735bfc28a5d</TermId>
        </TermInfo>
      </Terms>
    </a8d7d58bfa334fbb943d4590ad45c854>
    <k82974dfaeb74e2aa3eb80497f82e363 xmlns="d88e6c7a-1605-4aa4-a29a-3e0df841a036">
      <Terms xmlns="http://schemas.microsoft.com/office/infopath/2007/PartnerControls">
        <TermInfo xmlns="http://schemas.microsoft.com/office/infopath/2007/PartnerControls">
          <TermName xmlns="http://schemas.microsoft.com/office/infopath/2007/PartnerControls">Healthy Families</TermName>
          <TermId xmlns="http://schemas.microsoft.com/office/infopath/2007/PartnerControls">33a808f3-c1f8-4e4e-9bef-b39db537fdd4</TermId>
        </TermInfo>
        <TermInfo xmlns="http://schemas.microsoft.com/office/infopath/2007/PartnerControls">
          <TermName xmlns="http://schemas.microsoft.com/office/infopath/2007/PartnerControls">Healthy Kids</TermName>
          <TermId xmlns="http://schemas.microsoft.com/office/infopath/2007/PartnerControls">13b48450-e2cf-496e-b16c-07fc2c5fb6b0</TermId>
        </TermInfo>
        <TermInfo xmlns="http://schemas.microsoft.com/office/infopath/2007/PartnerControls">
          <TermName xmlns="http://schemas.microsoft.com/office/infopath/2007/PartnerControls">Medi-Cal</TermName>
          <TermId xmlns="http://schemas.microsoft.com/office/infopath/2007/PartnerControls">daee2327-0f83-4e70-90ca-f2c6fe21bd30</TermId>
        </TermInfo>
      </Terms>
    </k82974dfaeb74e2aa3eb80497f82e363>
    <n616850c7cfd4d7fb3be5ad8c3e516b8 xmlns="225adf73-79c5-472d-8bcd-f54446908a27">
      <Terms xmlns="http://schemas.microsoft.com/office/infopath/2007/PartnerControls">
        <TermInfo xmlns="http://schemas.microsoft.com/office/infopath/2007/PartnerControls">
          <TermName xmlns="http://schemas.microsoft.com/office/infopath/2007/PartnerControls">Member Tagalog</TermName>
          <TermId xmlns="http://schemas.microsoft.com/office/infopath/2007/PartnerControls">f449efde-56f6-4c14-818a-7317930a03dc</TermId>
        </TermInfo>
      </Terms>
    </n616850c7cfd4d7fb3be5ad8c3e516b8>
    <Document_x0020_Description xmlns="225adf73-79c5-472d-8bcd-f54446908a27" xsi:nil="true"/>
    <k2a84c5d5caa4acab23911e17c601f32 xmlns="225adf73-79c5-472d-8bcd-f54446908a27">
      <Terms xmlns="http://schemas.microsoft.com/office/infopath/2007/PartnerControls">
        <TermInfo xmlns="http://schemas.microsoft.com/office/infopath/2007/PartnerControls">
          <TermName xmlns="http://schemas.microsoft.com/office/infopath/2007/PartnerControls">Member</TermName>
          <TermId xmlns="http://schemas.microsoft.com/office/infopath/2007/PartnerControls">538a0931-4e1b-4b2a-9a33-6e10893b6f99</TermId>
        </TermInfo>
      </Terms>
    </k2a84c5d5caa4acab23911e17c601f32>
    <o6969eb00a6c46fcb712200715050981 xmlns="225adf73-79c5-472d-8bcd-f54446908a27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8bdb4c98-cf76-453e-a330-e11679ea4fb9</TermId>
        </TermInfo>
      </Terms>
    </o6969eb00a6c46fcb712200715050981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A8540E6-77A0-4FCC-8E8A-F0D7C753EBFA}"/>
</file>

<file path=customXml/itemProps2.xml><?xml version="1.0" encoding="utf-8"?>
<ds:datastoreItem xmlns:ds="http://schemas.openxmlformats.org/officeDocument/2006/customXml" ds:itemID="{ED77A6D6-BA0A-495D-9016-56C8A324719F}"/>
</file>

<file path=customXml/itemProps3.xml><?xml version="1.0" encoding="utf-8"?>
<ds:datastoreItem xmlns:ds="http://schemas.openxmlformats.org/officeDocument/2006/customXml" ds:itemID="{57D26E72-9E53-425C-8A39-5B952A7A0ABC}">
  <ds:schemaRefs>
    <ds:schemaRef ds:uri="http://purl.org/dc/terms/"/>
    <ds:schemaRef ds:uri="d88e6c7a-1605-4aa4-a29a-3e0df841a036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0F471059-C5A9-40EA-B6D1-3EA9EE42E5D7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56a91de1-f730-4941-beb7-94462cb05b62}" enabled="0" method="" siteId="{56a91de1-f730-4941-beb7-94462cb05b6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27663</TotalTime>
  <Words>1803</Words>
  <Application>Microsoft Office PowerPoint</Application>
  <PresentationFormat>Custom</PresentationFormat>
  <Paragraphs>211</Paragraphs>
  <Slides>11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Arial</vt:lpstr>
      <vt:lpstr>Calibiri</vt:lpstr>
      <vt:lpstr>Calibri</vt:lpstr>
      <vt:lpstr>Calibri Light</vt:lpstr>
      <vt:lpstr>Century Gothic</vt:lpstr>
      <vt:lpstr>Courier New</vt:lpstr>
      <vt:lpstr>DM Sans</vt:lpstr>
      <vt:lpstr>Symbol</vt:lpstr>
      <vt:lpstr>Times New Roman</vt:lpstr>
      <vt:lpstr>Wingdings</vt:lpstr>
      <vt:lpstr>Office Theme</vt:lpstr>
      <vt:lpstr>Worksheet</vt:lpstr>
      <vt:lpstr>SP 2013 to SPO  Migration Feasibility Check &amp; strategy </vt:lpstr>
      <vt:lpstr>Agenda</vt:lpstr>
      <vt:lpstr>SP 2013 Inventory Summary, Migration Approaches, Strategy &amp; Tools </vt:lpstr>
      <vt:lpstr>Migration from SP 2013 to SPO – Types</vt:lpstr>
      <vt:lpstr>Migration from SP 2013 to SPO – Pros &amp; Cons</vt:lpstr>
      <vt:lpstr>Upgrade from SP 2013 to SPSE</vt:lpstr>
      <vt:lpstr>Upgrade from SP 2013 to SPSE</vt:lpstr>
      <vt:lpstr>Upgrade from SP 2013 to SPSE</vt:lpstr>
      <vt:lpstr>Key Pros &amp; Cons of Migrating to SPO, SPSE</vt:lpstr>
      <vt:lpstr>Next Steps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Slides</dc:title>
  <dc:subject>Templates</dc:subject>
  <dc:creator>Shankar Reddy</dc:creator>
  <cp:keywords/>
  <dc:description/>
  <cp:lastModifiedBy>Harsha Vardhan Kudum</cp:lastModifiedBy>
  <cp:revision>10259</cp:revision>
  <cp:lastPrinted>2025-02-03T17:52:26Z</cp:lastPrinted>
  <dcterms:created xsi:type="dcterms:W3CDTF">2014-11-12T21:47:38Z</dcterms:created>
  <dcterms:modified xsi:type="dcterms:W3CDTF">2025-07-15T01:41:05Z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0x0101009F688BB1DE11FB43AE1F38D4E956EA100004DC52CECD5E6A429112AE2433EE5961</vt:lpwstr>
  </property>
  <property fmtid="{D5CDD505-2E9C-101B-9397-08002B2CF9AE}" pid="3" name="SharePoint Product">
    <vt:lpwstr>3;#Enterprise Project Management|de623ca5-8dfd-449d-a687-4e6e728f2de8</vt:lpwstr>
  </property>
  <property fmtid="{D5CDD505-2E9C-101B-9397-08002B2CF9AE}" pid="4" name="h7bc534e2d164ecd9bd578d84cf430b0">
    <vt:lpwstr>Enterprise Project Management|de623ca5-8dfd-449d-a687-4e6e728f2de8</vt:lpwstr>
  </property>
  <property fmtid="{D5CDD505-2E9C-101B-9397-08002B2CF9AE}" pid="5" name="k82974dfaeb74e2aa3eb80497f82e363">
    <vt:lpwstr>Healthy Families|33a808f3-c1f8-4e4e-9bef-b39db537fdd4;Healthy Kids|13b48450-e2cf-496e-b16c-07fc2c5fb6b0;Medi-Cal|daee2327-0f83-4e70-90ca-f2c6fe21bd30</vt:lpwstr>
  </property>
  <property fmtid="{D5CDD505-2E9C-101B-9397-08002B2CF9AE}" pid="6" name="Product Line">
    <vt:lpwstr>90;#Healthy Families|33a808f3-c1f8-4e4e-9bef-b39db537fdd4;#76;#Healthy Kids|13b48450-e2cf-496e-b16c-07fc2c5fb6b0;#75;#Medi-Cal|daee2327-0f83-4e70-90ca-f2c6fe21bd30</vt:lpwstr>
  </property>
  <property fmtid="{D5CDD505-2E9C-101B-9397-08002B2CF9AE}" pid="7" name="Content Language">
    <vt:lpwstr>73;#English|8bdb4c98-cf76-453e-a330-e11679ea4fb9</vt:lpwstr>
  </property>
  <property fmtid="{D5CDD505-2E9C-101B-9397-08002B2CF9AE}" pid="8" name="Sub Section">
    <vt:lpwstr>183;#Medical Directors|d28ff4dd-2be7-48b5-8657-1735bfc28a5d</vt:lpwstr>
  </property>
  <property fmtid="{D5CDD505-2E9C-101B-9397-08002B2CF9AE}" pid="9" name="Document Type">
    <vt:lpwstr>254;#Member|538a0931-4e1b-4b2a-9a33-6e10893b6f99</vt:lpwstr>
  </property>
  <property fmtid="{D5CDD505-2E9C-101B-9397-08002B2CF9AE}" pid="10" name="Website Section">
    <vt:lpwstr>253;#Member Tagalog|f449efde-56f6-4c14-818a-7317930a03dc</vt:lpwstr>
  </property>
</Properties>
</file>